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0" r:id="rId3"/>
    <p:sldId id="270" r:id="rId4"/>
    <p:sldId id="274" r:id="rId5"/>
    <p:sldId id="275" r:id="rId6"/>
    <p:sldId id="276" r:id="rId7"/>
    <p:sldId id="297" r:id="rId8"/>
    <p:sldId id="311" r:id="rId9"/>
    <p:sldId id="271" r:id="rId10"/>
    <p:sldId id="257" r:id="rId11"/>
    <p:sldId id="258" r:id="rId12"/>
    <p:sldId id="272" r:id="rId13"/>
    <p:sldId id="259" r:id="rId14"/>
    <p:sldId id="273" r:id="rId15"/>
    <p:sldId id="260" r:id="rId16"/>
    <p:sldId id="291" r:id="rId17"/>
    <p:sldId id="261" r:id="rId18"/>
    <p:sldId id="280" r:id="rId19"/>
    <p:sldId id="262" r:id="rId20"/>
    <p:sldId id="281" r:id="rId21"/>
    <p:sldId id="263" r:id="rId22"/>
    <p:sldId id="278" r:id="rId23"/>
    <p:sldId id="264" r:id="rId24"/>
    <p:sldId id="277" r:id="rId25"/>
    <p:sldId id="265" r:id="rId26"/>
    <p:sldId id="282" r:id="rId27"/>
    <p:sldId id="290" r:id="rId28"/>
    <p:sldId id="266" r:id="rId29"/>
    <p:sldId id="294" r:id="rId30"/>
    <p:sldId id="296" r:id="rId31"/>
    <p:sldId id="295" r:id="rId32"/>
    <p:sldId id="289" r:id="rId33"/>
    <p:sldId id="283" r:id="rId34"/>
    <p:sldId id="292" r:id="rId35"/>
    <p:sldId id="293" r:id="rId36"/>
    <p:sldId id="284" r:id="rId37"/>
    <p:sldId id="298" r:id="rId38"/>
    <p:sldId id="300" r:id="rId39"/>
    <p:sldId id="285" r:id="rId40"/>
    <p:sldId id="301" r:id="rId41"/>
    <p:sldId id="286" r:id="rId42"/>
    <p:sldId id="308" r:id="rId43"/>
    <p:sldId id="288" r:id="rId44"/>
    <p:sldId id="307" r:id="rId45"/>
    <p:sldId id="312" r:id="rId46"/>
    <p:sldId id="27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DE9FB-33B1-4320-BDE9-EE9B20FC680B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454AB-0A31-483A-A1D6-C01C77BCF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454AB-0A31-483A-A1D6-C01C77BCF0B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98A8-393C-4393-809B-F6C7239669A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778E-4162-4B8B-971C-3642DA35E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110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-works.com/types-of-ros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sz="5300" b="1" dirty="0" smtClean="0"/>
              <a:t>Classes and Shapes of Roses</a:t>
            </a:r>
            <a:endParaRPr lang="en-US" sz="5300" b="1" dirty="0"/>
          </a:p>
        </p:txBody>
      </p:sp>
      <p:pic>
        <p:nvPicPr>
          <p:cNvPr id="6" name="Content Placeholder 5" descr="16912812[1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4525963" cy="4525963"/>
          </a:xfrm>
        </p:spPr>
      </p:pic>
      <p:pic>
        <p:nvPicPr>
          <p:cNvPr id="7" name="Picture 6" descr="Kidznrose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76400"/>
            <a:ext cx="3323728" cy="2101596"/>
          </a:xfrm>
          <a:prstGeom prst="rect">
            <a:avLst/>
          </a:prstGeom>
        </p:spPr>
      </p:pic>
      <p:pic>
        <p:nvPicPr>
          <p:cNvPr id="8" name="Picture 7" descr="Bright-Spark-Rose-Bouqu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038600"/>
            <a:ext cx="2209800" cy="247765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 </a:t>
            </a:r>
            <a:r>
              <a:rPr lang="en-US" b="1" dirty="0"/>
              <a:t>To keep this simple, we will start with </a:t>
            </a:r>
            <a:r>
              <a:rPr lang="en-US" b="1" dirty="0" smtClean="0"/>
              <a:t>nine classes </a:t>
            </a:r>
            <a:r>
              <a:rPr lang="en-US" b="1" dirty="0"/>
              <a:t>(groups) of </a:t>
            </a:r>
            <a:r>
              <a:rPr lang="en-US" b="1" dirty="0" smtClean="0"/>
              <a:t>roses.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3500" b="1" i="1" dirty="0"/>
              <a:t>You will find each one is different and unique to its class- </a:t>
            </a:r>
            <a:endParaRPr lang="en-US" sz="3500" b="1" i="1" dirty="0" smtClean="0"/>
          </a:p>
          <a:p>
            <a:pPr algn="ctr">
              <a:buNone/>
            </a:pPr>
            <a:r>
              <a:rPr lang="en-US" sz="4800" b="1" i="1" dirty="0" smtClean="0"/>
              <a:t>just </a:t>
            </a:r>
            <a:r>
              <a:rPr lang="en-US" sz="4800" b="1" i="1" dirty="0"/>
              <a:t>like you!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000" b="1" i="1" dirty="0" smtClean="0"/>
              <a:t>Here are the classes we will look at today</a:t>
            </a:r>
            <a:r>
              <a:rPr lang="en-US" sz="3000" i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Micro-Miniatures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Miniatures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Mini-Floras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Floribundas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Grandifloras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Hybrid Teas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Climbers/Ramblers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Shrubs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Old Garden Roses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Let’s Learn About Some of Them</a:t>
            </a:r>
            <a:endParaRPr lang="en-US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Micro –Miniature Roses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/>
              <a:t>This class of rose is the smallest class you can find.  They only reach 12 –14 inches in height and the bloom is the size of a dime when fully opened but looks just like their bigger cousins the hybrid tea. 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They </a:t>
            </a:r>
            <a:r>
              <a:rPr lang="en-US" b="1" dirty="0"/>
              <a:t>can be grown in a flowerpot on your </a:t>
            </a:r>
            <a:r>
              <a:rPr lang="en-US" b="1" dirty="0" smtClean="0"/>
              <a:t>porch or patio!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Content Placeholder 6" descr="PA13008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3429000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9601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Micro-Miniature Rose Cinderella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These Are Really Tiny Roses</a:t>
            </a:r>
            <a:endParaRPr lang="en-US" sz="5400" b="1" dirty="0"/>
          </a:p>
        </p:txBody>
      </p:sp>
      <p:pic>
        <p:nvPicPr>
          <p:cNvPr id="4" name="Content Placeholder 3" descr="imagesCAWORZ2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362200"/>
            <a:ext cx="306705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ale pink mic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362200"/>
            <a:ext cx="3124200" cy="2668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CAW3B0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572000"/>
            <a:ext cx="222885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8" name="Elbow Connector 7"/>
          <p:cNvCxnSpPr/>
          <p:nvPr/>
        </p:nvCxnSpPr>
        <p:spPr>
          <a:xfrm>
            <a:off x="5181600" y="5410200"/>
            <a:ext cx="914400" cy="914400"/>
          </a:xfrm>
          <a:prstGeom prst="bentConnector3">
            <a:avLst>
              <a:gd name="adj1" fmla="val 96988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3601" y="6324600"/>
            <a:ext cx="3200399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Look how small this rosebud is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Miniature Rose 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1"/>
            <a:ext cx="3733800" cy="41148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</a:t>
            </a:r>
          </a:p>
          <a:p>
            <a:pPr>
              <a:buNone/>
            </a:pPr>
            <a:r>
              <a:rPr lang="en-US" sz="2400" b="1" dirty="0" smtClean="0"/>
              <a:t>     This class of rose is a </a:t>
            </a:r>
            <a:r>
              <a:rPr lang="en-US" sz="2400" b="1" dirty="0"/>
              <a:t>little bigger than the Micro- </a:t>
            </a:r>
            <a:r>
              <a:rPr lang="en-US" sz="2400" b="1" dirty="0" smtClean="0"/>
              <a:t>Mini. </a:t>
            </a:r>
          </a:p>
          <a:p>
            <a:pPr>
              <a:buNone/>
            </a:pPr>
            <a:r>
              <a:rPr lang="en-US" sz="2400" b="1" dirty="0" smtClean="0"/>
              <a:t>     This </a:t>
            </a:r>
            <a:r>
              <a:rPr lang="en-US" sz="2400" b="1" dirty="0"/>
              <a:t>rose can get 2- 3 feet high and its blooms are 1 –2 inches across.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These roses can </a:t>
            </a:r>
            <a:r>
              <a:rPr lang="en-US" sz="2400" b="1" dirty="0"/>
              <a:t>be grown in a </a:t>
            </a:r>
            <a:r>
              <a:rPr lang="en-US" sz="2400" b="1" dirty="0" smtClean="0"/>
              <a:t>flowerpot or in the garden.</a:t>
            </a:r>
            <a:endParaRPr lang="en-US" sz="2400" b="1" dirty="0"/>
          </a:p>
        </p:txBody>
      </p:sp>
      <p:pic>
        <p:nvPicPr>
          <p:cNvPr id="9" name="Content Placeholder 8" descr="miniature sun sprinkl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1" y="2362200"/>
            <a:ext cx="3553450" cy="29278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5715000"/>
            <a:ext cx="38862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Miniature Rose: “Sun Sprinkle”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/>
              <a:t>Miniature Roses are Beautiful</a:t>
            </a:r>
            <a:endParaRPr lang="en-US" sz="4800" b="1" dirty="0"/>
          </a:p>
        </p:txBody>
      </p:sp>
      <p:pic>
        <p:nvPicPr>
          <p:cNvPr id="7" name="Content Placeholder 6" descr="colors and shapes of miniature ro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3242626"/>
            <a:ext cx="2179406" cy="1557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CA0420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676" y="3962400"/>
            <a:ext cx="1790774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gourmet popco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267200"/>
            <a:ext cx="2466975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magesCAGTZU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" y="1600200"/>
            <a:ext cx="2362200" cy="1769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prode and joy mini in gard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524000"/>
            <a:ext cx="246697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20791712d71b897f05a0c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5175124"/>
            <a:ext cx="1981200" cy="1562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0" y="3581400"/>
            <a:ext cx="25146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Grow them in Gardens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429000"/>
            <a:ext cx="25146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Grow them in Planters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1752600"/>
            <a:ext cx="2514600" cy="92333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Miniature Roses have such a variety of </a:t>
            </a:r>
          </a:p>
          <a:p>
            <a:pPr algn="ctr"/>
            <a:r>
              <a:rPr lang="en-US" b="1" dirty="0" smtClean="0"/>
              <a:t>shape and color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6324600"/>
            <a:ext cx="19812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 them in pots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6324600"/>
            <a:ext cx="25908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 them by sidewalks</a:t>
            </a:r>
            <a:endParaRPr lang="en-US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Mini-Flora Rose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429000" cy="4495799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</a:p>
          <a:p>
            <a:pPr>
              <a:buNone/>
            </a:pPr>
            <a:r>
              <a:rPr lang="en-US" b="1" dirty="0" smtClean="0"/>
              <a:t>        </a:t>
            </a:r>
            <a:r>
              <a:rPr lang="en-US" sz="3800" b="1" dirty="0" smtClean="0"/>
              <a:t>This </a:t>
            </a:r>
            <a:r>
              <a:rPr lang="en-US" sz="3800" b="1" dirty="0"/>
              <a:t>is a relatively new class of rose due to its size</a:t>
            </a:r>
            <a:r>
              <a:rPr lang="en-US" sz="3800" b="1" dirty="0" smtClean="0"/>
              <a:t>.</a:t>
            </a: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en-US" sz="3800" b="1" dirty="0" smtClean="0"/>
              <a:t>      </a:t>
            </a:r>
            <a:r>
              <a:rPr lang="en-US" sz="3800" b="1" dirty="0"/>
              <a:t>Plants can reach 3 –4 feet in height and blooms can be 3 inches across. </a:t>
            </a: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en-US" sz="3800" b="1" dirty="0" smtClean="0"/>
              <a:t>      It </a:t>
            </a:r>
            <a:r>
              <a:rPr lang="en-US" sz="3800" b="1" dirty="0"/>
              <a:t>got its name </a:t>
            </a:r>
            <a:r>
              <a:rPr lang="en-US" sz="3800" b="1" dirty="0" smtClean="0"/>
              <a:t>because</a:t>
            </a:r>
          </a:p>
          <a:p>
            <a:pPr>
              <a:buNone/>
            </a:pPr>
            <a:r>
              <a:rPr lang="en-US" sz="3800" b="1" dirty="0" smtClean="0"/>
              <a:t>      it </a:t>
            </a:r>
            <a:r>
              <a:rPr lang="en-US" sz="3800" b="1" dirty="0"/>
              <a:t>is </a:t>
            </a:r>
            <a:r>
              <a:rPr lang="en-US" sz="3800" b="1" dirty="0" smtClean="0"/>
              <a:t>bigger </a:t>
            </a:r>
            <a:r>
              <a:rPr lang="en-US" sz="3800" b="1" dirty="0"/>
              <a:t>than a miniature and not as big as a </a:t>
            </a:r>
            <a:r>
              <a:rPr lang="en-US" sz="3800" b="1" dirty="0" smtClean="0"/>
              <a:t>Floribunda</a:t>
            </a:r>
            <a:r>
              <a:rPr lang="en-US" sz="3800" b="1" dirty="0"/>
              <a:t>. </a:t>
            </a:r>
            <a:endParaRPr lang="en-US" sz="3800" b="1" dirty="0" smtClean="0"/>
          </a:p>
          <a:p>
            <a:pPr>
              <a:buNone/>
            </a:pPr>
            <a:r>
              <a:rPr lang="en-US" sz="3800" b="1" dirty="0"/>
              <a:t> </a:t>
            </a:r>
            <a:r>
              <a:rPr lang="en-US" sz="3800" b="1" dirty="0" smtClean="0"/>
              <a:t>   </a:t>
            </a:r>
            <a:endParaRPr lang="en-US" sz="3800" b="1" dirty="0"/>
          </a:p>
        </p:txBody>
      </p:sp>
      <p:pic>
        <p:nvPicPr>
          <p:cNvPr id="5" name="Picture 4" descr="PA130088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3400" y="2286000"/>
            <a:ext cx="40386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Mini Flora Roses Have  Many Shapes and Colors</a:t>
            </a:r>
            <a:endParaRPr lang="en-US" b="1" dirty="0"/>
          </a:p>
        </p:txBody>
      </p:sp>
      <p:pic>
        <p:nvPicPr>
          <p:cNvPr id="7" name="Content Placeholder 6" descr="Abbey's Angel mini f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4038600"/>
            <a:ext cx="2438400" cy="2266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double take mini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2209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memphis magic mini 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676400"/>
            <a:ext cx="24384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purple mini 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731061"/>
            <a:ext cx="2133600" cy="1982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forrest hale mini flo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4038600"/>
            <a:ext cx="2521009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sun glow mini flora ro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4038600"/>
            <a:ext cx="2438400" cy="2290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Floribunda Rose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81400" cy="4221163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en-US" sz="2600" b="1" dirty="0" smtClean="0"/>
              <a:t>The Floribunda class of roses </a:t>
            </a:r>
            <a:r>
              <a:rPr lang="en-US" sz="2600" b="1" dirty="0"/>
              <a:t>typically </a:t>
            </a:r>
            <a:r>
              <a:rPr lang="en-US" sz="2600" b="1" dirty="0" smtClean="0"/>
              <a:t>grow </a:t>
            </a:r>
            <a:r>
              <a:rPr lang="en-US" sz="2600" b="1" dirty="0"/>
              <a:t>4 –5 feet </a:t>
            </a:r>
            <a:r>
              <a:rPr lang="en-US" sz="2600" b="1" dirty="0" smtClean="0"/>
              <a:t>high.</a:t>
            </a:r>
          </a:p>
          <a:p>
            <a:pPr>
              <a:buNone/>
            </a:pPr>
            <a:r>
              <a:rPr lang="en-US" sz="2600" b="1" dirty="0" smtClean="0"/>
              <a:t>     They </a:t>
            </a:r>
            <a:r>
              <a:rPr lang="en-US" sz="2600" b="1" dirty="0"/>
              <a:t>have huge clusters of flowers. </a:t>
            </a:r>
            <a:endParaRPr lang="en-US" sz="2600" b="1" dirty="0" smtClean="0"/>
          </a:p>
          <a:p>
            <a:pPr>
              <a:buNone/>
            </a:pPr>
            <a:r>
              <a:rPr lang="en-US" sz="2600" b="1" dirty="0" smtClean="0"/>
              <a:t>     </a:t>
            </a:r>
            <a:r>
              <a:rPr lang="en-US" sz="2600" b="1" dirty="0"/>
              <a:t>A single cluster from a floribunda can make a bouquet! </a:t>
            </a:r>
            <a:endParaRPr lang="en-US" sz="2600" b="1" dirty="0" smtClean="0"/>
          </a:p>
          <a:p>
            <a:pPr>
              <a:buNone/>
            </a:pPr>
            <a:r>
              <a:rPr lang="en-US" sz="2600" b="1" dirty="0" smtClean="0"/>
              <a:t>     These </a:t>
            </a:r>
            <a:r>
              <a:rPr lang="en-US" sz="2600" b="1" dirty="0"/>
              <a:t>make great plants in the middle of a </a:t>
            </a:r>
            <a:r>
              <a:rPr lang="en-US" sz="2600" b="1" dirty="0" smtClean="0"/>
              <a:t>rose bed</a:t>
            </a:r>
            <a:r>
              <a:rPr lang="en-US" sz="2600" b="1" dirty="0"/>
              <a:t>.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36576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Floribunda Rose- “Disneyland”</a:t>
            </a:r>
            <a:endParaRPr lang="en-US" b="1" dirty="0"/>
          </a:p>
        </p:txBody>
      </p:sp>
      <p:pic>
        <p:nvPicPr>
          <p:cNvPr id="9" name="Content Placeholder 8" descr="disneyland floribun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42318"/>
            <a:ext cx="3520282" cy="3520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Floribunda’s Naturally Formed Bouquets</a:t>
            </a:r>
            <a:endParaRPr lang="en-US" b="1" dirty="0"/>
          </a:p>
        </p:txBody>
      </p:sp>
      <p:pic>
        <p:nvPicPr>
          <p:cNvPr id="7" name="Content Placeholder 6" descr="Anne Harkness floribu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4600" y="1676400"/>
            <a:ext cx="21336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Cinco de Mayo Floribunda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632484"/>
            <a:ext cx="2286000" cy="1996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a_Sun_Flare_floribunda_clu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648200"/>
            <a:ext cx="2209800" cy="2004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Betty Boop Floribun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7796" y="1976804"/>
            <a:ext cx="2590800" cy="1989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Easy%20Does%20it%20R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676400"/>
            <a:ext cx="2631209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143000" y="3886200"/>
            <a:ext cx="12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Betty </a:t>
            </a:r>
            <a:r>
              <a:rPr lang="en-US" b="1" dirty="0" err="1" smtClean="0">
                <a:solidFill>
                  <a:schemeClr val="bg1"/>
                </a:solidFill>
              </a:rPr>
              <a:t>Boop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6248400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Cinco</a:t>
            </a:r>
            <a:r>
              <a:rPr lang="en-US" b="1" dirty="0" smtClean="0">
                <a:solidFill>
                  <a:schemeClr val="bg1"/>
                </a:solidFill>
              </a:rPr>
              <a:t> de Mayo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40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Sun Flare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6019800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Easy Does 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88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Anne </a:t>
            </a:r>
            <a:r>
              <a:rPr lang="en-US" b="1" dirty="0" err="1" smtClean="0">
                <a:solidFill>
                  <a:schemeClr val="bg1"/>
                </a:solidFill>
              </a:rPr>
              <a:t>Harkness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err="1" smtClean="0"/>
              <a:t>Grandiflora</a:t>
            </a:r>
            <a:endParaRPr lang="en-US" sz="6000" b="1" dirty="0"/>
          </a:p>
        </p:txBody>
      </p:sp>
      <p:pic>
        <p:nvPicPr>
          <p:cNvPr id="5" name="Content Placeholder 4" descr="Grandiflora-Dream Come Tru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133600"/>
            <a:ext cx="3352800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1"/>
            <a:ext cx="3657600" cy="41148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/>
              <a:t> </a:t>
            </a:r>
            <a:r>
              <a:rPr lang="en-US" dirty="0" smtClean="0"/>
              <a:t>   </a:t>
            </a:r>
            <a:r>
              <a:rPr lang="en-US" sz="2400" b="1" dirty="0" smtClean="0"/>
              <a:t>The </a:t>
            </a:r>
            <a:r>
              <a:rPr lang="en-US" sz="2400" b="1" dirty="0" err="1" smtClean="0"/>
              <a:t>Grandiflora</a:t>
            </a:r>
            <a:r>
              <a:rPr lang="en-US" sz="2400" b="1" dirty="0" smtClean="0"/>
              <a:t>  class of roses </a:t>
            </a:r>
            <a:r>
              <a:rPr lang="en-US" sz="2400" b="1" dirty="0"/>
              <a:t>can reach 6 feet in height and have long stems with three or four blooms per stem. 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They </a:t>
            </a:r>
            <a:r>
              <a:rPr lang="en-US" sz="2400" b="1" dirty="0"/>
              <a:t>tend to have </a:t>
            </a:r>
            <a:r>
              <a:rPr lang="en-US" sz="2400" b="1" i="1" dirty="0"/>
              <a:t>bigger</a:t>
            </a:r>
            <a:r>
              <a:rPr lang="en-US" sz="2400" b="1" dirty="0"/>
              <a:t> flowers than the </a:t>
            </a:r>
            <a:r>
              <a:rPr lang="en-US" sz="2400" b="1" dirty="0" smtClean="0"/>
              <a:t>floribundas but </a:t>
            </a:r>
            <a:r>
              <a:rPr lang="en-US" sz="2400" b="1" i="1" dirty="0"/>
              <a:t>fewer </a:t>
            </a:r>
            <a:r>
              <a:rPr lang="en-US" sz="2400" b="1" dirty="0"/>
              <a:t>of them.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791200"/>
            <a:ext cx="38862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Grandiflora</a:t>
            </a:r>
            <a:r>
              <a:rPr lang="en-US" b="1" dirty="0" smtClean="0"/>
              <a:t> Rose- “Dream Come True”</a:t>
            </a:r>
            <a:endParaRPr lang="en-US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Today We are Going to Learn a Few Things About Roses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We are going to learn about the age and origin of roses.</a:t>
            </a:r>
          </a:p>
          <a:p>
            <a:r>
              <a:rPr lang="en-US" b="1" dirty="0" smtClean="0"/>
              <a:t>We are going to learn about the importance of the rose to society.</a:t>
            </a:r>
          </a:p>
          <a:p>
            <a:r>
              <a:rPr lang="en-US" b="1" dirty="0" smtClean="0"/>
              <a:t>We are going to learn about “classifications”</a:t>
            </a:r>
          </a:p>
          <a:p>
            <a:r>
              <a:rPr lang="en-US" b="1" dirty="0" smtClean="0"/>
              <a:t>We are going to learn about bloom shape and size.</a:t>
            </a:r>
          </a:p>
        </p:txBody>
      </p:sp>
      <p:pic>
        <p:nvPicPr>
          <p:cNvPr id="1026" name="Picture 2" descr="C:\Users\Leota Stevens\AppData\Local\Microsoft\Windows\Temporary Internet Files\Content.IE5\1SFJPB69\MC9004304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2466975" cy="1371600"/>
          </a:xfrm>
          <a:prstGeom prst="rect">
            <a:avLst/>
          </a:prstGeom>
          <a:noFill/>
        </p:spPr>
      </p:pic>
      <p:pic>
        <p:nvPicPr>
          <p:cNvPr id="5" name="Picture 2" descr="C:\Users\Leota Stevens\AppData\Local\Microsoft\Windows\Temporary Internet Files\Content.IE5\1SFJPB69\MC9004304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2466975" cy="1371600"/>
          </a:xfrm>
          <a:prstGeom prst="rect">
            <a:avLst/>
          </a:prstGeom>
          <a:noFill/>
        </p:spPr>
      </p:pic>
      <p:pic>
        <p:nvPicPr>
          <p:cNvPr id="6" name="Picture 2" descr="C:\Users\Leota Stevens\AppData\Local\Microsoft\Windows\Temporary Internet Files\Content.IE5\1SFJPB69\MC9004304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269557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Grandiflora’s</a:t>
            </a:r>
            <a:r>
              <a:rPr lang="en-US" b="1" dirty="0" smtClean="0"/>
              <a:t> are Big and Beautiful</a:t>
            </a:r>
            <a:endParaRPr lang="en-US" b="1" dirty="0"/>
          </a:p>
        </p:txBody>
      </p:sp>
      <p:pic>
        <p:nvPicPr>
          <p:cNvPr id="7" name="Content Placeholder 6" descr="Cherry Parfait grandiflora r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524000"/>
            <a:ext cx="2468880" cy="2510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City of Leeds floribu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191000"/>
            <a:ext cx="1971675" cy="2390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Grandiflora-Rose-Ch-Ch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00200"/>
            <a:ext cx="2292324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Heart of Gold Grandiflora 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191000"/>
            <a:ext cx="26670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Melody Parfumee Grandiflo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495939" y="1600200"/>
            <a:ext cx="2502813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Sweetness grandiflora ro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4343400"/>
            <a:ext cx="2257425" cy="2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886200" y="1828800"/>
            <a:ext cx="189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Melody </a:t>
            </a:r>
            <a:r>
              <a:rPr lang="en-US" b="1" dirty="0" err="1" smtClean="0">
                <a:solidFill>
                  <a:schemeClr val="bg1"/>
                </a:solidFill>
              </a:rPr>
              <a:t>Parfumee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3352800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Cherry Parfait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4114800" y="6019800"/>
            <a:ext cx="13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City of Leeds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6019800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Heart of Gold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1" y="3429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CH-</a:t>
            </a:r>
            <a:r>
              <a:rPr lang="en-US" b="1" dirty="0" err="1" smtClean="0">
                <a:solidFill>
                  <a:schemeClr val="bg1"/>
                </a:solidFill>
              </a:rPr>
              <a:t>Ching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6019800"/>
            <a:ext cx="11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Sweetness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Hybrid Tea Rose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799"/>
            <a:ext cx="3810000" cy="4495801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smtClean="0"/>
              <a:t> </a:t>
            </a:r>
            <a:r>
              <a:rPr lang="en-US" sz="2400" b="1" dirty="0"/>
              <a:t>This is what most folks think about when they think of a rose; really long stem with one huge flower at the end. 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These </a:t>
            </a:r>
            <a:r>
              <a:rPr lang="en-US" sz="2400" b="1" dirty="0"/>
              <a:t>plants can reach beyond six feet high and the blooms can be 6 inches across!  How is that for being huge?</a:t>
            </a:r>
          </a:p>
          <a:p>
            <a:endParaRPr lang="en-US" dirty="0"/>
          </a:p>
        </p:txBody>
      </p:sp>
      <p:pic>
        <p:nvPicPr>
          <p:cNvPr id="7" name="Content Placeholder 6" descr="red-intuition H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57400"/>
            <a:ext cx="40386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019800"/>
            <a:ext cx="4419600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Hybrid Tea Rose: “Red Intuition”</a:t>
            </a:r>
            <a:endParaRPr lang="en-US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3600" b="1" dirty="0" smtClean="0"/>
              <a:t>The Ever-Popular Hybrid Tea Comes in Many Colors and Styles of Bloom</a:t>
            </a:r>
            <a:endParaRPr lang="en-US" sz="3600" b="1" dirty="0"/>
          </a:p>
        </p:txBody>
      </p:sp>
      <p:pic>
        <p:nvPicPr>
          <p:cNvPr id="4" name="Content Placeholder 3" descr="DoubleDe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56400"/>
            <a:ext cx="1828800" cy="255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BlueRiver1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1981200" cy="2629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HenryFond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267200"/>
            <a:ext cx="1981200" cy="2330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erfectMomen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4191000"/>
            <a:ext cx="19812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MrLincol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600200"/>
            <a:ext cx="1981202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DaintyBes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1524000"/>
            <a:ext cx="1981200" cy="2550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Veldfire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267200"/>
            <a:ext cx="1981200" cy="2279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Belami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4191000"/>
            <a:ext cx="1807917" cy="2364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Climbing/ Rambling Roses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581400" cy="4648200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b="1" dirty="0" smtClean="0"/>
              <a:t>    These </a:t>
            </a:r>
            <a:r>
              <a:rPr lang="en-US" b="1" dirty="0"/>
              <a:t>are the roses you see growing on an arbor or up a wall of a building.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Typically</a:t>
            </a:r>
            <a:r>
              <a:rPr lang="en-US" b="1" dirty="0"/>
              <a:t>, they reach 12 – 15 feet.  Some older varieties of climbing roses can grow even longer!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Take a look at what’s next…</a:t>
            </a:r>
            <a:endParaRPr lang="en-US" b="1" dirty="0"/>
          </a:p>
        </p:txBody>
      </p:sp>
      <p:pic>
        <p:nvPicPr>
          <p:cNvPr id="9" name="Content Placeholder 8" descr="Rose Society and Boy Scouts 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98637"/>
            <a:ext cx="254585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World’s Largest Rose Bush</a:t>
            </a:r>
            <a:endParaRPr lang="en-US" sz="5400" b="1" dirty="0"/>
          </a:p>
        </p:txBody>
      </p:sp>
      <p:pic>
        <p:nvPicPr>
          <p:cNvPr id="6" name="Content Placeholder 5" descr="imagesCA116K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230505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CA1URM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657600"/>
            <a:ext cx="3529944" cy="2872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lady banksi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676401"/>
            <a:ext cx="22860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352800" y="1676400"/>
            <a:ext cx="2590800" cy="163121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This  “Lady Banks” Rose was brought from Scotland in 1888 and planted in</a:t>
            </a:r>
          </a:p>
          <a:p>
            <a:pPr algn="ctr"/>
            <a:r>
              <a:rPr lang="en-US" sz="2000" b="1" dirty="0" smtClean="0"/>
              <a:t> Tombstone, </a:t>
            </a:r>
            <a:r>
              <a:rPr lang="en-US" sz="2000" b="1" dirty="0"/>
              <a:t>A</a:t>
            </a:r>
            <a:r>
              <a:rPr lang="en-US" sz="2000" b="1" dirty="0" smtClean="0"/>
              <a:t>rizona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5715000"/>
            <a:ext cx="1676400" cy="92333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 coves more than 8,000 square feet!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410200"/>
            <a:ext cx="2286000" cy="120032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base of this rose looks like a tree!</a:t>
            </a:r>
            <a:endParaRPr lang="en-US" sz="2400" b="1" dirty="0"/>
          </a:p>
        </p:txBody>
      </p:sp>
      <p:pic>
        <p:nvPicPr>
          <p:cNvPr id="12" name="Picture 11" descr="imagesCACYDBV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343400"/>
            <a:ext cx="1524000" cy="1309885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7239000" y="3429000"/>
            <a:ext cx="1371600" cy="8382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39000" y="3429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WOW this rose really is      BIG!</a:t>
            </a:r>
            <a:endParaRPr lang="en-US" sz="16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Shrubs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657600" cy="4267199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sz="2400" b="1" dirty="0" smtClean="0"/>
              <a:t>    This </a:t>
            </a:r>
            <a:r>
              <a:rPr lang="en-US" sz="2400" b="1" dirty="0"/>
              <a:t>class of </a:t>
            </a:r>
            <a:r>
              <a:rPr lang="en-US" sz="2400" b="1" dirty="0" smtClean="0"/>
              <a:t>rose  </a:t>
            </a:r>
          </a:p>
          <a:p>
            <a:pPr>
              <a:buNone/>
            </a:pPr>
            <a:r>
              <a:rPr lang="en-US" sz="2400" b="1" dirty="0" smtClean="0"/>
              <a:t>     ranges </a:t>
            </a:r>
            <a:r>
              <a:rPr lang="en-US" sz="2400" b="1" dirty="0"/>
              <a:t>in size </a:t>
            </a:r>
            <a:r>
              <a:rPr lang="en-US" sz="2400" b="1" dirty="0" smtClean="0"/>
              <a:t>from groundcovers to shrubs.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This class can </a:t>
            </a:r>
            <a:r>
              <a:rPr lang="en-US" sz="2400" b="1" dirty="0"/>
              <a:t>have a wide range of bloom size as well. </a:t>
            </a:r>
          </a:p>
          <a:p>
            <a:endParaRPr lang="en-US" sz="3200" dirty="0"/>
          </a:p>
        </p:txBody>
      </p:sp>
      <p:pic>
        <p:nvPicPr>
          <p:cNvPr id="5" name="Content Placeholder 4" descr="P4260341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905000"/>
            <a:ext cx="40386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44196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Shrub Rose – “Double Pink Knockout”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Shrub Roses Have Lots of Blooms</a:t>
            </a:r>
            <a:endParaRPr lang="en-US" b="1" dirty="0"/>
          </a:p>
        </p:txBody>
      </p:sp>
      <p:pic>
        <p:nvPicPr>
          <p:cNvPr id="8" name="Content Placeholder 7" descr="champlain shrub r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2827867" cy="1908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knockout shrub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648200"/>
            <a:ext cx="2628900" cy="173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shrub roses small and 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648200"/>
            <a:ext cx="2752725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shrub 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2819400"/>
            <a:ext cx="28575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magesCA9CWUG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1600200"/>
            <a:ext cx="260032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429000" y="5257800"/>
            <a:ext cx="24384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 them on a fence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Shrub Roses bloom frequently so your rose garden  will be filled with color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3657600"/>
            <a:ext cx="25908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 them by a patio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1" y="3657600"/>
            <a:ext cx="23622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Grow them by a house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Shrub Rose Blooms Have Variety</a:t>
            </a:r>
            <a:endParaRPr lang="en-US" b="1" dirty="0"/>
          </a:p>
        </p:txBody>
      </p:sp>
      <p:pic>
        <p:nvPicPr>
          <p:cNvPr id="4" name="Content Placeholder 3" descr="carefree sunshine shrub r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2590800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harles di mille shrub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4495800"/>
            <a:ext cx="2295620" cy="183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anda shrub 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84782" y="1611418"/>
            <a:ext cx="2308436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hrub rose 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447800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thanksgiving shrub r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705570"/>
            <a:ext cx="2209800" cy="1663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95600" y="1371601"/>
            <a:ext cx="3276600" cy="64633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Shrubs have very simple </a:t>
            </a:r>
          </a:p>
          <a:p>
            <a:pPr algn="ctr"/>
            <a:r>
              <a:rPr lang="en-US" b="1" dirty="0" smtClean="0"/>
              <a:t>5 petal blooms</a:t>
            </a:r>
            <a:endParaRPr lang="en-US" b="1" dirty="0"/>
          </a:p>
        </p:txBody>
      </p:sp>
      <p:sp>
        <p:nvSpPr>
          <p:cNvPr id="15" name="Left Arrow 14"/>
          <p:cNvSpPr/>
          <p:nvPr/>
        </p:nvSpPr>
        <p:spPr>
          <a:xfrm>
            <a:off x="3124200" y="20574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86400" y="205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0" y="5715000"/>
            <a:ext cx="3124201" cy="64633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Shrubs </a:t>
            </a:r>
            <a:r>
              <a:rPr lang="en-US" b="1" smtClean="0"/>
              <a:t>have </a:t>
            </a:r>
            <a:r>
              <a:rPr lang="en-US" b="1" smtClean="0"/>
              <a:t>many petals </a:t>
            </a:r>
            <a:r>
              <a:rPr lang="en-US" b="1" dirty="0" smtClean="0"/>
              <a:t>in each bloom</a:t>
            </a:r>
            <a:endParaRPr lang="en-US" b="1" dirty="0"/>
          </a:p>
        </p:txBody>
      </p:sp>
      <p:sp>
        <p:nvSpPr>
          <p:cNvPr id="18" name="Left Arrow 17"/>
          <p:cNvSpPr/>
          <p:nvPr/>
        </p:nvSpPr>
        <p:spPr>
          <a:xfrm>
            <a:off x="3276600" y="54102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486400" y="5334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Old Garden Roses (OGRs)</a:t>
            </a:r>
            <a:endParaRPr lang="en-US" sz="5400" dirty="0"/>
          </a:p>
        </p:txBody>
      </p:sp>
      <p:pic>
        <p:nvPicPr>
          <p:cNvPr id="5" name="Content Placeholder 4" descr="OGR Paul Neyr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3722919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1"/>
            <a:ext cx="3962400" cy="41148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endParaRPr lang="en-US" sz="4400" dirty="0" smtClean="0"/>
          </a:p>
          <a:p>
            <a:r>
              <a:rPr lang="en-US" sz="5000" b="1" dirty="0" smtClean="0"/>
              <a:t>Sometimes </a:t>
            </a:r>
            <a:r>
              <a:rPr lang="en-US" sz="5000" b="1" dirty="0"/>
              <a:t>called antique roses, these were the roses that helped create the classes above. </a:t>
            </a:r>
            <a:endParaRPr lang="en-US" sz="5000" b="1" dirty="0" smtClean="0"/>
          </a:p>
          <a:p>
            <a:r>
              <a:rPr lang="en-US" sz="5000" b="1" dirty="0" smtClean="0"/>
              <a:t> </a:t>
            </a:r>
            <a:r>
              <a:rPr lang="en-US" sz="5000" b="1" dirty="0"/>
              <a:t>They too have a wide range of growth habit and bloom size</a:t>
            </a:r>
            <a:r>
              <a:rPr lang="en-US" sz="5000" b="1" dirty="0" smtClean="0"/>
              <a:t>.</a:t>
            </a:r>
          </a:p>
          <a:p>
            <a:r>
              <a:rPr lang="en-US" sz="5000" b="1" dirty="0" smtClean="0"/>
              <a:t>  </a:t>
            </a:r>
            <a:r>
              <a:rPr lang="en-US" sz="5000" b="1" dirty="0"/>
              <a:t>These roses often have an interesting history of where they came from. </a:t>
            </a:r>
            <a:endParaRPr lang="en-US" sz="5000" b="1" dirty="0" smtClean="0"/>
          </a:p>
          <a:p>
            <a:r>
              <a:rPr lang="en-US" sz="5000" b="1" dirty="0" smtClean="0"/>
              <a:t> </a:t>
            </a:r>
            <a:r>
              <a:rPr lang="en-US" sz="5000" b="1" dirty="0"/>
              <a:t>For example, </a:t>
            </a:r>
            <a:r>
              <a:rPr lang="en-US" sz="5000" b="1" dirty="0" smtClean="0"/>
              <a:t>the type of rose called  the </a:t>
            </a:r>
            <a:r>
              <a:rPr lang="en-US" sz="5000" b="1" dirty="0" err="1" smtClean="0"/>
              <a:t>Noisette</a:t>
            </a:r>
            <a:r>
              <a:rPr lang="en-US" sz="5000" b="1" dirty="0" smtClean="0"/>
              <a:t> (</a:t>
            </a:r>
            <a:r>
              <a:rPr lang="en-US" sz="5000" b="1" dirty="0" err="1" smtClean="0"/>
              <a:t>nawh</a:t>
            </a:r>
            <a:r>
              <a:rPr lang="en-US" sz="5000" b="1" dirty="0" smtClean="0"/>
              <a:t>- </a:t>
            </a:r>
            <a:r>
              <a:rPr lang="en-US" sz="5000" b="1" dirty="0" err="1"/>
              <a:t>zette</a:t>
            </a:r>
            <a:r>
              <a:rPr lang="en-US" sz="5000" b="1" dirty="0"/>
              <a:t>) </a:t>
            </a:r>
            <a:r>
              <a:rPr lang="en-US" sz="5000" b="1" dirty="0" smtClean="0"/>
              <a:t> </a:t>
            </a:r>
            <a:r>
              <a:rPr lang="en-US" sz="5000" b="1" dirty="0"/>
              <a:t>is the only </a:t>
            </a:r>
            <a:r>
              <a:rPr lang="en-US" sz="5000" b="1" i="1" u="sng" dirty="0"/>
              <a:t>class of rose </a:t>
            </a:r>
            <a:r>
              <a:rPr lang="en-US" sz="5000" b="1" dirty="0"/>
              <a:t>that was created in North America and it was done in Charleston, </a:t>
            </a:r>
            <a:r>
              <a:rPr lang="en-US" sz="5000" b="1" dirty="0" smtClean="0"/>
              <a:t>South Carolina </a:t>
            </a:r>
            <a:endParaRPr lang="en-US" sz="5000" b="1" dirty="0"/>
          </a:p>
          <a:p>
            <a:endParaRPr lang="en-US" sz="5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1" y="5562600"/>
            <a:ext cx="4038599" cy="36933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Old Garden Rose: “Paul </a:t>
            </a:r>
            <a:r>
              <a:rPr lang="en-US" b="1" dirty="0" err="1" smtClean="0"/>
              <a:t>Neyron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rtrude%20Jekyll ros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Old Garden Class of Roses is often Highly Fragrant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Did You Know?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200400" cy="4648200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b="1" dirty="0" smtClean="0"/>
              <a:t>     </a:t>
            </a:r>
          </a:p>
          <a:p>
            <a:pPr>
              <a:buNone/>
            </a:pPr>
            <a:r>
              <a:rPr lang="en-US" sz="3900" b="1" dirty="0"/>
              <a:t> </a:t>
            </a:r>
            <a:r>
              <a:rPr lang="en-US" sz="3900" b="1" dirty="0" smtClean="0"/>
              <a:t>    </a:t>
            </a:r>
            <a:r>
              <a:rPr lang="en-US" sz="5100" b="1" dirty="0" smtClean="0"/>
              <a:t>That roses </a:t>
            </a:r>
            <a:r>
              <a:rPr lang="en-US" sz="5100" b="1" dirty="0"/>
              <a:t>have been around since before the </a:t>
            </a:r>
            <a:r>
              <a:rPr lang="en-US" sz="5100" b="1" dirty="0" smtClean="0"/>
              <a:t>dinosaurs!</a:t>
            </a:r>
          </a:p>
          <a:p>
            <a:pPr>
              <a:buNone/>
            </a:pPr>
            <a:r>
              <a:rPr lang="en-US" sz="5100" b="1" dirty="0" smtClean="0"/>
              <a:t> </a:t>
            </a:r>
          </a:p>
          <a:p>
            <a:pPr>
              <a:buNone/>
            </a:pPr>
            <a:r>
              <a:rPr lang="en-US" sz="5100" b="1" dirty="0" smtClean="0"/>
              <a:t>    Fossils </a:t>
            </a:r>
            <a:r>
              <a:rPr lang="en-US" sz="5100" b="1" dirty="0"/>
              <a:t>have been found with imprints of roses in Colorado.  </a:t>
            </a:r>
            <a:endParaRPr lang="en-US" sz="5100" b="1" dirty="0" smtClean="0"/>
          </a:p>
          <a:p>
            <a:pPr>
              <a:buNone/>
            </a:pPr>
            <a:endParaRPr lang="en-US" sz="5100" b="1" dirty="0" smtClean="0"/>
          </a:p>
          <a:p>
            <a:pPr>
              <a:buNone/>
            </a:pPr>
            <a:r>
              <a:rPr lang="en-US" sz="5100" b="1" dirty="0" smtClean="0"/>
              <a:t> </a:t>
            </a:r>
            <a:endParaRPr lang="en-US" sz="51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2052" name="Picture 4" descr="C:\Users\Leota Stevens\AppData\Local\Microsoft\Windows\Temporary Internet Files\Content.IE5\GP6DUSIR\MP9003904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11386">
            <a:off x="4206844" y="1550722"/>
            <a:ext cx="714625" cy="1001519"/>
          </a:xfrm>
          <a:prstGeom prst="rect">
            <a:avLst/>
          </a:prstGeom>
          <a:noFill/>
        </p:spPr>
      </p:pic>
      <p:pic>
        <p:nvPicPr>
          <p:cNvPr id="2055" name="Picture 7" descr="C:\Users\Leota Stevens\AppData\Local\Microsoft\Windows\Temporary Internet Files\Content.IE5\V0I04XQJ\MC9001135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4419601" cy="58105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This Class of Roses usually blooms only in the spring or early summer</a:t>
            </a:r>
            <a:endParaRPr lang="en-US" b="1" dirty="0"/>
          </a:p>
        </p:txBody>
      </p:sp>
      <p:pic>
        <p:nvPicPr>
          <p:cNvPr id="6" name="Picture 5" descr="bourbonqueen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447800"/>
            <a:ext cx="4953000" cy="5410200"/>
          </a:xfrm>
          <a:prstGeom prst="rect">
            <a:avLst/>
          </a:prstGeom>
        </p:spPr>
      </p:pic>
      <p:pic>
        <p:nvPicPr>
          <p:cNvPr id="7" name="Picture 6" descr="Honorine de Brabant Bourbon O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2057400" cy="2066925"/>
          </a:xfrm>
          <a:prstGeom prst="rect">
            <a:avLst/>
          </a:prstGeom>
        </p:spPr>
      </p:pic>
      <p:pic>
        <p:nvPicPr>
          <p:cNvPr id="8" name="Picture 7" descr="Gertrude Jeky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447800"/>
            <a:ext cx="2057400" cy="1981200"/>
          </a:xfrm>
          <a:prstGeom prst="rect">
            <a:avLst/>
          </a:prstGeom>
        </p:spPr>
      </p:pic>
      <p:pic>
        <p:nvPicPr>
          <p:cNvPr id="9" name="Picture 8" descr="OGR Bourbon Que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" y="4876800"/>
            <a:ext cx="2057399" cy="1981200"/>
          </a:xfrm>
          <a:prstGeom prst="rect">
            <a:avLst/>
          </a:prstGeom>
        </p:spPr>
      </p:pic>
      <p:pic>
        <p:nvPicPr>
          <p:cNvPr id="10" name="Picture 9" descr="OGR Bourbon Ros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105400"/>
            <a:ext cx="2057400" cy="1752600"/>
          </a:xfrm>
          <a:prstGeom prst="rect">
            <a:avLst/>
          </a:prstGeom>
        </p:spPr>
      </p:pic>
      <p:pic>
        <p:nvPicPr>
          <p:cNvPr id="12" name="Picture 11" descr="imagesCAOSXLT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3505200"/>
            <a:ext cx="2057400" cy="1524000"/>
          </a:xfrm>
          <a:prstGeom prst="rect">
            <a:avLst/>
          </a:prstGeom>
        </p:spPr>
      </p:pic>
      <p:pic>
        <p:nvPicPr>
          <p:cNvPr id="13" name="Picture 12" descr="imagesCAOZ2Q5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3429000"/>
            <a:ext cx="2057400" cy="166687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What Else is There to Know About Roses?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There are many more wonderful and interesting things to learn about roses.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In the next part of today’s lesson we are</a:t>
            </a:r>
            <a:r>
              <a:rPr lang="en-US" b="1" i="1" dirty="0" smtClean="0"/>
              <a:t> </a:t>
            </a:r>
            <a:r>
              <a:rPr lang="en-US" b="1" dirty="0" smtClean="0"/>
              <a:t>going to look at the basic bloom forms.</a:t>
            </a:r>
          </a:p>
          <a:p>
            <a:pPr algn="ctr">
              <a:buNone/>
            </a:pPr>
            <a:r>
              <a:rPr lang="en-US" sz="6000" b="1" dirty="0" smtClean="0"/>
              <a:t>Let’s Begin Part 2</a:t>
            </a:r>
            <a:endParaRPr lang="en-US" sz="6000" b="1" dirty="0"/>
          </a:p>
        </p:txBody>
      </p:sp>
      <p:pic>
        <p:nvPicPr>
          <p:cNvPr id="4101" name="Picture 5" descr="C:\Users\Leota Stevens\AppData\Local\Microsoft\Windows\Temporary Internet Files\Content.IE5\AOE6RQ0N\MC9004281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2894459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Bloom Forms of Roses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   </a:t>
            </a:r>
            <a:r>
              <a:rPr lang="en-US" sz="2400" b="1" i="1" dirty="0" smtClean="0"/>
              <a:t>Today, we are going to look at the following bloom forms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b="1" dirty="0" smtClean="0"/>
              <a:t>5 Petal Shaped Rose Bloom</a:t>
            </a:r>
          </a:p>
          <a:p>
            <a:r>
              <a:rPr lang="en-US" b="1" dirty="0" smtClean="0"/>
              <a:t>Pointed Shaped Bloom</a:t>
            </a:r>
          </a:p>
          <a:p>
            <a:r>
              <a:rPr lang="en-US" b="1" dirty="0" smtClean="0"/>
              <a:t>Rosette Shaped Bloom</a:t>
            </a:r>
          </a:p>
          <a:p>
            <a:r>
              <a:rPr lang="en-US" b="1" dirty="0" smtClean="0"/>
              <a:t>Quartered Shaped Bloom</a:t>
            </a:r>
          </a:p>
          <a:p>
            <a:r>
              <a:rPr lang="en-US" b="1" dirty="0" smtClean="0"/>
              <a:t>Urn or Balloon Shaped Bloom</a:t>
            </a:r>
          </a:p>
          <a:p>
            <a:r>
              <a:rPr lang="en-US" b="1" dirty="0" smtClean="0"/>
              <a:t>Round Shaped Bloom</a:t>
            </a:r>
          </a:p>
          <a:p>
            <a:endParaRPr lang="en-US" sz="2800" b="1" dirty="0"/>
          </a:p>
        </p:txBody>
      </p:sp>
      <p:pic>
        <p:nvPicPr>
          <p:cNvPr id="4101" name="Picture 5" descr="C:\Users\Leota Stevens\AppData\Local\Microsoft\Windows\Temporary Internet Files\Content.IE5\WVB7LB9B\MP9004072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00400"/>
            <a:ext cx="2845262" cy="2082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6000" b="1" dirty="0" smtClean="0"/>
              <a:t>5 Petal Shaped Roses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4976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All </a:t>
            </a:r>
            <a:r>
              <a:rPr lang="en-US" b="1" dirty="0"/>
              <a:t>wild roses have five petals and five modified leaves called sepals</a:t>
            </a:r>
            <a:r>
              <a:rPr lang="en-US" b="1" dirty="0" smtClean="0"/>
              <a:t>.</a:t>
            </a:r>
          </a:p>
          <a:p>
            <a:pPr lvl="0"/>
            <a:r>
              <a:rPr lang="en-US" b="1" dirty="0" smtClean="0"/>
              <a:t>More roses than the “wild ones” have five petals.</a:t>
            </a:r>
          </a:p>
          <a:p>
            <a:pPr lvl="0"/>
            <a:r>
              <a:rPr lang="en-US" b="1" dirty="0" smtClean="0"/>
              <a:t>Let’s take a look at a few of them…</a:t>
            </a:r>
          </a:p>
          <a:p>
            <a:pPr lvl="0"/>
            <a:endParaRPr lang="en-US" b="1" dirty="0"/>
          </a:p>
          <a:p>
            <a:endParaRPr lang="en-US" dirty="0"/>
          </a:p>
        </p:txBody>
      </p:sp>
      <p:pic>
        <p:nvPicPr>
          <p:cNvPr id="8" name="Content Placeholder 7" descr="sally holmes five petal r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5183" y="1828800"/>
            <a:ext cx="3795766" cy="4038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724400" y="6248400"/>
            <a:ext cx="3962400" cy="369332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 Petal Rose- “Sally Holmes”</a:t>
            </a:r>
            <a:endParaRPr lang="en-US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mmer wind-a winter gardy five petal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486400"/>
            <a:ext cx="4302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Summer Wind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 Love Shrub r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19475"/>
            <a:ext cx="4590608" cy="3438525"/>
          </a:xfrm>
          <a:prstGeom prst="rect">
            <a:avLst/>
          </a:prstGeom>
        </p:spPr>
      </p:pic>
      <p:pic>
        <p:nvPicPr>
          <p:cNvPr id="3" name="Picture 2" descr="sharon's delight miniature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5486400" cy="412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“Baby Love” is a soft yellow five petal shrub rose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8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“Sharon’s Delight” is a white five petal Miniature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imagesCA4DREW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57600" cy="3429000"/>
          </a:xfrm>
          <a:prstGeom prst="rect">
            <a:avLst/>
          </a:prstGeom>
        </p:spPr>
      </p:pic>
      <p:pic>
        <p:nvPicPr>
          <p:cNvPr id="10" name="Picture 9" descr="IMG_2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62400"/>
            <a:ext cx="4572000" cy="2895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b="1" dirty="0" smtClean="0"/>
              <a:t>Pointed Shaped </a:t>
            </a:r>
            <a:r>
              <a:rPr lang="en-US" sz="6700" b="1" dirty="0"/>
              <a:t>Roses</a:t>
            </a:r>
            <a:br>
              <a:rPr lang="en-US" sz="6700" b="1" dirty="0"/>
            </a:br>
            <a:endParaRPr lang="en-US" sz="6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Pointed-form </a:t>
            </a:r>
            <a:r>
              <a:rPr lang="en-US" sz="3200" b="1" dirty="0"/>
              <a:t>roses are </a:t>
            </a:r>
            <a:r>
              <a:rPr lang="en-US" sz="3200" b="1" dirty="0" smtClean="0"/>
              <a:t>mostly found in the </a:t>
            </a:r>
            <a:r>
              <a:rPr lang="en-US" sz="3200" b="1" dirty="0"/>
              <a:t>hybrid tea </a:t>
            </a:r>
            <a:r>
              <a:rPr lang="en-US" sz="3200" b="1" dirty="0" smtClean="0"/>
              <a:t>classification.</a:t>
            </a:r>
          </a:p>
          <a:p>
            <a:endParaRPr lang="en-US" sz="2400" dirty="0"/>
          </a:p>
        </p:txBody>
      </p:sp>
      <p:pic>
        <p:nvPicPr>
          <p:cNvPr id="5" name="Content Placeholder 4" descr="HT Gemini Pointed petal cen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676400"/>
            <a:ext cx="4100201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5791200"/>
            <a:ext cx="3962400" cy="646331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Pointed Shaped Rose- </a:t>
            </a:r>
          </a:p>
          <a:p>
            <a:pPr algn="ctr"/>
            <a:r>
              <a:rPr lang="en-US" b="1" dirty="0" smtClean="0"/>
              <a:t>Hybrid </a:t>
            </a:r>
            <a:r>
              <a:rPr lang="en-US" b="1" dirty="0" err="1" smtClean="0"/>
              <a:t>Tea“Gemini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ricot-colored-rose-clos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08" y="-19051"/>
            <a:ext cx="9120792" cy="6877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Notice how tightly the petals swirl around the pointed center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These Blooms are Great!</a:t>
            </a:r>
            <a:br>
              <a:rPr lang="en-US" b="1" dirty="0" smtClean="0"/>
            </a:br>
            <a:r>
              <a:rPr lang="en-US" b="1" dirty="0" smtClean="0"/>
              <a:t>Get the “Point”?</a:t>
            </a:r>
            <a:endParaRPr lang="en-US" b="1" dirty="0"/>
          </a:p>
        </p:txBody>
      </p:sp>
      <p:pic>
        <p:nvPicPr>
          <p:cNvPr id="7" name="Content Placeholder 6" descr="pointed bloom pale pink 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5029200"/>
            <a:ext cx="1629732" cy="1215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imagesCAAXV5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029200"/>
            <a:ext cx="1752600" cy="1235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imagesCAA8TU7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0"/>
            <a:ext cx="2209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sunset celebr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524000"/>
            <a:ext cx="22193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magesCARWKAQ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528853" y="1624547"/>
            <a:ext cx="2209802" cy="2008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pointed shaped ht lav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1524000"/>
            <a:ext cx="3581400" cy="3333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pointed bloom yellow H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3886200"/>
            <a:ext cx="21336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/>
              <a:t>Rosette </a:t>
            </a:r>
            <a:r>
              <a:rPr lang="en-US" sz="6000" b="1" dirty="0" smtClean="0"/>
              <a:t>Shaped Roses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sz="3200" dirty="0" smtClean="0"/>
              <a:t>   </a:t>
            </a:r>
          </a:p>
          <a:p>
            <a:pPr lvl="0">
              <a:buNone/>
            </a:pPr>
            <a:r>
              <a:rPr lang="en-US" sz="3200" b="1" dirty="0" smtClean="0"/>
              <a:t>    </a:t>
            </a:r>
            <a:r>
              <a:rPr lang="en-US" b="1" dirty="0" smtClean="0"/>
              <a:t>These </a:t>
            </a:r>
            <a:r>
              <a:rPr lang="en-US" b="1" dirty="0"/>
              <a:t>roses </a:t>
            </a:r>
            <a:r>
              <a:rPr lang="en-US" b="1" dirty="0" smtClean="0"/>
              <a:t>have a great many petals that often grow in an uneven pattern.</a:t>
            </a:r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      When the blooms are partially open they sometimes look like balls.</a:t>
            </a:r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   </a:t>
            </a:r>
          </a:p>
          <a:p>
            <a:pPr lvl="0">
              <a:buNone/>
            </a:pPr>
            <a:r>
              <a:rPr lang="en-US" b="1" dirty="0" smtClean="0"/>
              <a:t>     </a:t>
            </a:r>
          </a:p>
          <a:p>
            <a:pPr lvl="0">
              <a:buNone/>
            </a:pPr>
            <a:endParaRPr lang="en-US" dirty="0"/>
          </a:p>
        </p:txBody>
      </p:sp>
      <p:pic>
        <p:nvPicPr>
          <p:cNvPr id="5" name="Content Placeholder 4" descr="evelyn rose rosette shap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3751377" cy="3566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5715000"/>
            <a:ext cx="4114800" cy="369332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Rosette Shaped Rose- “Evelyn”</a:t>
            </a:r>
            <a:endParaRPr lang="en-US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Did You Know?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That Scientists think that the rose originated in China.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6" name="Picture 5" descr="imagesCA5790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57600"/>
            <a:ext cx="2339812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sCAA8JD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209800"/>
            <a:ext cx="5062940" cy="4054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Leota Stevens\AppData\Local\Microsoft\Windows\Temporary Internet Files\Content.IE5\9TLKDL7M\MP900305794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83532">
            <a:off x="5768868" y="3300501"/>
            <a:ext cx="271742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Rosettes are Really Ruffled!</a:t>
            </a:r>
            <a:endParaRPr lang="en-US" sz="5400" b="1" dirty="0"/>
          </a:p>
        </p:txBody>
      </p:sp>
      <p:pic>
        <p:nvPicPr>
          <p:cNvPr id="8" name="Picture 7" descr="rosett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2342621" cy="2171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rosett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191000"/>
            <a:ext cx="23622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graham thomas- rosette shap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828800"/>
            <a:ext cx="2590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the pilgrim-rosette sha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267200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fire princess roset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191000"/>
            <a:ext cx="246697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roses in an ur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1828800"/>
            <a:ext cx="2466975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dirty="0" smtClean="0"/>
              <a:t>Quartered Shaped </a:t>
            </a:r>
            <a:r>
              <a:rPr lang="en-US" sz="6000" b="1" dirty="0"/>
              <a:t>Roses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599"/>
            <a:ext cx="4038600" cy="4572001"/>
          </a:xfrm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lvl="0"/>
            <a:endParaRPr lang="en-US" dirty="0" smtClean="0"/>
          </a:p>
          <a:p>
            <a:pPr lvl="0">
              <a:buNone/>
            </a:pPr>
            <a:r>
              <a:rPr lang="en-US" dirty="0" smtClean="0"/>
              <a:t>  </a:t>
            </a:r>
          </a:p>
          <a:p>
            <a:pPr lvl="0" algn="ctr">
              <a:buNone/>
            </a:pPr>
            <a:r>
              <a:rPr lang="en-US" sz="3200" b="1" dirty="0" smtClean="0"/>
              <a:t>Quartered-form </a:t>
            </a:r>
            <a:r>
              <a:rPr lang="en-US" sz="3200" b="1" dirty="0"/>
              <a:t>roses have four sections of petals rotating around the four different centers.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Rose du Roi quartered blo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905000"/>
            <a:ext cx="2819400" cy="3401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5715000"/>
            <a:ext cx="3124200" cy="646331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Quartered Shaped Rose-</a:t>
            </a:r>
          </a:p>
          <a:p>
            <a:pPr algn="ctr"/>
            <a:r>
              <a:rPr lang="en-US" b="1" dirty="0" smtClean="0"/>
              <a:t> “Rose du </a:t>
            </a:r>
            <a:r>
              <a:rPr lang="en-US" b="1" dirty="0" err="1" smtClean="0"/>
              <a:t>Roi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A Small Sample of Quartered Blooms</a:t>
            </a:r>
            <a:endParaRPr lang="en-US" b="1" dirty="0"/>
          </a:p>
        </p:txBody>
      </p:sp>
      <p:pic>
        <p:nvPicPr>
          <p:cNvPr id="8" name="Picture 7" descr="baronese rosette sha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676400"/>
            <a:ext cx="2466975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Gertrude Jeky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76400"/>
            <a:ext cx="2857500" cy="2419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ReineDesViolettes_IVYx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267200"/>
            <a:ext cx="2362200" cy="2190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rosett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267199"/>
            <a:ext cx="2895600" cy="2209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rosett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4972" y="4038600"/>
            <a:ext cx="2593428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Son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1676401"/>
            <a:ext cx="2362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ight Arrow 9"/>
          <p:cNvSpPr/>
          <p:nvPr/>
        </p:nvSpPr>
        <p:spPr>
          <a:xfrm rot="17338054">
            <a:off x="4320618" y="3269712"/>
            <a:ext cx="609600" cy="1701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29373">
            <a:off x="3819280" y="2288432"/>
            <a:ext cx="6096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6343918">
            <a:off x="4759063" y="1983735"/>
            <a:ext cx="609600" cy="1605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619748">
            <a:off x="5338282" y="2915100"/>
            <a:ext cx="6096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700" dirty="0"/>
              <a:t/>
            </a:r>
            <a:br>
              <a:rPr lang="en-US" sz="6700" dirty="0"/>
            </a:br>
            <a:r>
              <a:rPr lang="en-US" sz="6700" b="1" dirty="0" smtClean="0"/>
              <a:t>Round Shaped Roses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sz="3200" dirty="0" smtClean="0"/>
              <a:t> </a:t>
            </a:r>
          </a:p>
          <a:p>
            <a:pPr lvl="0" algn="ctr">
              <a:buNone/>
            </a:pPr>
            <a:r>
              <a:rPr lang="en-US" sz="3600" b="1" dirty="0" smtClean="0"/>
              <a:t> Round Shaped Roses</a:t>
            </a:r>
          </a:p>
          <a:p>
            <a:pPr lvl="0" algn="ctr">
              <a:buNone/>
            </a:pPr>
            <a:r>
              <a:rPr lang="en-US" sz="3600" b="1" dirty="0" smtClean="0"/>
              <a:t>are small round blooms</a:t>
            </a:r>
          </a:p>
          <a:p>
            <a:pPr lvl="0" algn="ctr">
              <a:buNone/>
            </a:pPr>
            <a:r>
              <a:rPr lang="en-US" sz="3600" b="1" dirty="0" smtClean="0"/>
              <a:t>with masses of even petals.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1999"/>
          </a:xfr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They are sort of like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A Cheer Leader’s</a:t>
            </a:r>
          </a:p>
          <a:p>
            <a:pPr algn="ctr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Pom</a:t>
            </a:r>
            <a:r>
              <a:rPr lang="en-US" b="1" dirty="0" smtClean="0"/>
              <a:t>-Pons</a:t>
            </a:r>
            <a:endParaRPr lang="en-US" b="1" dirty="0"/>
          </a:p>
        </p:txBody>
      </p:sp>
      <p:pic>
        <p:nvPicPr>
          <p:cNvPr id="3074" name="Picture 2" descr="C:\Users\Leota Stevens\AppData\Local\Microsoft\Windows\Temporary Internet Files\Content.IE5\AOE6RQ0N\MC9002327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33601"/>
            <a:ext cx="1676400" cy="2823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4" name="Picture 2" descr="C:\Users\Leota Stevens\AppData\Local\Microsoft\Windows\Temporary Internet Files\Content.IE5\1SFJPB69\MC9003550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3632200" cy="6524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These Happy Little Rose Blooms Can Really Cheer up Any Garden!</a:t>
            </a:r>
            <a:endParaRPr lang="en-US" b="1" dirty="0"/>
          </a:p>
        </p:txBody>
      </p:sp>
      <p:pic>
        <p:nvPicPr>
          <p:cNvPr id="5" name="Content Placeholder 4" descr="imagesCAC6HBS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2590800" cy="2152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imagesCAD3F4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4038600"/>
            <a:ext cx="1600200" cy="2019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agesCABIFK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581400" y="1981200"/>
            <a:ext cx="2286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Pompon Blanc Parfait 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600200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pompon de par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978" y="1676400"/>
            <a:ext cx="2748197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pompon jau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794760"/>
            <a:ext cx="2362200" cy="2148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Leota Stevens\AppData\Local\Microsoft\Windows\Temporary Internet Files\Content.IE5\E5IY4JSK\MC9004382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429000"/>
            <a:ext cx="860425" cy="898525"/>
          </a:xfrm>
          <a:prstGeom prst="rect">
            <a:avLst/>
          </a:prstGeom>
          <a:noFill/>
        </p:spPr>
      </p:pic>
      <p:pic>
        <p:nvPicPr>
          <p:cNvPr id="5124" name="Picture 4" descr="C:\Users\Leota Stevens\AppData\Local\Microsoft\Windows\Temporary Internet Files\Content.IE5\E5IY4JSK\MC9004382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810000"/>
            <a:ext cx="495580" cy="517525"/>
          </a:xfrm>
          <a:prstGeom prst="rect">
            <a:avLst/>
          </a:prstGeom>
          <a:noFill/>
        </p:spPr>
      </p:pic>
      <p:pic>
        <p:nvPicPr>
          <p:cNvPr id="5125" name="Picture 5" descr="C:\Users\Leota Stevens\AppData\Local\Microsoft\Windows\Temporary Internet Files\Content.IE5\E5IY4JSK\MC9004382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715000"/>
            <a:ext cx="868363" cy="906815"/>
          </a:xfrm>
          <a:prstGeom prst="rect">
            <a:avLst/>
          </a:prstGeom>
          <a:noFill/>
        </p:spPr>
      </p:pic>
      <p:pic>
        <p:nvPicPr>
          <p:cNvPr id="5126" name="Picture 6" descr="C:\Users\Leota Stevens\AppData\Local\Microsoft\Windows\Temporary Internet Files\Content.IE5\E5IY4JSK\MC9004382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0093" y="5486400"/>
            <a:ext cx="1313440" cy="1371600"/>
          </a:xfrm>
          <a:prstGeom prst="rect">
            <a:avLst/>
          </a:prstGeom>
          <a:noFill/>
        </p:spPr>
      </p:pic>
      <p:pic>
        <p:nvPicPr>
          <p:cNvPr id="5127" name="Picture 7" descr="C:\Users\Leota Stevens\AppData\Local\Microsoft\Windows\Temporary Internet Files\Content.IE5\E5IY4JSK\MC9004382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524000"/>
            <a:ext cx="752474" cy="785794"/>
          </a:xfrm>
          <a:prstGeom prst="rect">
            <a:avLst/>
          </a:prstGeom>
          <a:noFill/>
        </p:spPr>
      </p:pic>
      <p:pic>
        <p:nvPicPr>
          <p:cNvPr id="5128" name="Picture 8" descr="C:\Users\Leota Stevens\AppData\Local\Microsoft\Windows\Temporary Internet Files\Content.IE5\E5IY4JSK\MC90043825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447800"/>
            <a:ext cx="685800" cy="716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Whatever Their Class or Shape of Bloom…</a:t>
            </a:r>
            <a:br>
              <a:rPr lang="en-US" sz="3600" b="1" dirty="0" smtClean="0"/>
            </a:br>
            <a:r>
              <a:rPr lang="en-US" sz="3600" b="1" dirty="0" smtClean="0"/>
              <a:t>Roses Bring Beauty to Our World !</a:t>
            </a:r>
            <a:endParaRPr lang="en-US" sz="3600" b="1" dirty="0"/>
          </a:p>
        </p:txBody>
      </p:sp>
      <p:pic>
        <p:nvPicPr>
          <p:cNvPr id="7" name="Content Placeholder 6" descr="5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156459"/>
            <a:ext cx="5638800" cy="3568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6172200"/>
            <a:ext cx="8458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Hope You Had a Good Time Learning About Roses</a:t>
            </a:r>
            <a:endParaRPr lang="en-US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Mary Moody, Peter </a:t>
            </a:r>
            <a:r>
              <a:rPr lang="en-US" sz="2800" dirty="0" err="1" smtClean="0"/>
              <a:t>Harkness</a:t>
            </a:r>
            <a:r>
              <a:rPr lang="en-US" sz="2800" dirty="0" smtClean="0"/>
              <a:t>, “The Illustrated Encyclopedia of Roses”</a:t>
            </a:r>
          </a:p>
          <a:p>
            <a:r>
              <a:rPr lang="en-US" sz="2800" dirty="0" smtClean="0"/>
              <a:t>Jay and Pam </a:t>
            </a:r>
            <a:r>
              <a:rPr lang="en-US" sz="2800" dirty="0" err="1" smtClean="0"/>
              <a:t>Hiers</a:t>
            </a:r>
            <a:r>
              <a:rPr lang="en-US" sz="2800" dirty="0" smtClean="0"/>
              <a:t>, “Trick or Treat in the Rose Garden”</a:t>
            </a:r>
          </a:p>
          <a:p>
            <a:r>
              <a:rPr lang="en-US" sz="2800" dirty="0"/>
              <a:t>Types Of </a:t>
            </a:r>
            <a:r>
              <a:rPr lang="en-US" sz="2800" dirty="0" smtClean="0"/>
              <a:t>Roses A </a:t>
            </a:r>
            <a:r>
              <a:rPr lang="en-US" sz="2800" dirty="0"/>
              <a:t>complete guide to rose </a:t>
            </a:r>
            <a:r>
              <a:rPr lang="en-US" sz="2800" dirty="0" smtClean="0"/>
              <a:t>selection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>
                <a:hlinkClick r:id="rId3"/>
              </a:rPr>
              <a:t>http://www.rose-works.com/types-of-roses.html</a:t>
            </a:r>
            <a:endParaRPr lang="en-US" sz="2800" dirty="0" smtClean="0"/>
          </a:p>
          <a:p>
            <a:r>
              <a:rPr lang="en-US" sz="2800" dirty="0" smtClean="0"/>
              <a:t>The American Rose Society</a:t>
            </a:r>
          </a:p>
          <a:p>
            <a:r>
              <a:rPr lang="en-US" sz="2800" dirty="0" smtClean="0"/>
              <a:t>Bob Bauer-Photos</a:t>
            </a: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 smtClean="0"/>
              <a:t>Kidz</a:t>
            </a:r>
            <a:r>
              <a:rPr lang="en-US" b="1" dirty="0" smtClean="0"/>
              <a:t> N’ Roses Wishes to Thank:</a:t>
            </a:r>
            <a:endParaRPr lang="en-US" b="1" dirty="0"/>
          </a:p>
        </p:txBody>
      </p:sp>
      <p:pic>
        <p:nvPicPr>
          <p:cNvPr id="6147" name="Picture 3" descr="C:\Users\Leota Stevens\AppData\Local\Microsoft\Windows\Temporary Internet Files\Content.IE5\AOE6RQ0N\MC9004281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419600"/>
            <a:ext cx="1363134" cy="1600200"/>
          </a:xfrm>
          <a:prstGeom prst="rect">
            <a:avLst/>
          </a:prstGeom>
          <a:noFill/>
        </p:spPr>
      </p:pic>
      <p:pic>
        <p:nvPicPr>
          <p:cNvPr id="6148" name="Picture 4" descr="C:\Users\Leota Stevens\AppData\Local\Microsoft\Windows\Temporary Internet Files\Content.IE5\1SFJPB69\MC900428093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0"/>
            <a:ext cx="1297129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Did You Know?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 That no wild roses occurred in nature below the equator? Now they grow just about everywhere….even in Alaska!</a:t>
            </a:r>
            <a:endParaRPr lang="en-US" sz="2800" b="1" dirty="0"/>
          </a:p>
        </p:txBody>
      </p:sp>
      <p:pic>
        <p:nvPicPr>
          <p:cNvPr id="4" name="Picture 3" descr="wildroseinala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124200"/>
            <a:ext cx="4114800" cy="308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wild rose in ala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81400"/>
            <a:ext cx="3254148" cy="2437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Did You Know?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That President Ronald Reagan signed a proclamation stating that the ROSE  should be our National Floral Symbol because so many Americans love roses.</a:t>
            </a:r>
            <a:endParaRPr lang="en-US" b="1" dirty="0"/>
          </a:p>
        </p:txBody>
      </p:sp>
      <p:pic>
        <p:nvPicPr>
          <p:cNvPr id="5" name="Content Placeholder 4" descr="reag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799"/>
            <a:ext cx="3176587" cy="3748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Ronald Reagan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038600"/>
            <a:ext cx="1905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953000" y="6172201"/>
            <a:ext cx="3657600" cy="584775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The “Ronald Reagan” Rose-named in honor of our President.</a:t>
            </a:r>
            <a:endParaRPr lang="en-US" sz="1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Today’s Lesson about Roses is in</a:t>
            </a:r>
            <a:br>
              <a:rPr lang="en-US" b="1" dirty="0" smtClean="0"/>
            </a:br>
            <a:r>
              <a:rPr lang="en-US" b="1" dirty="0" smtClean="0"/>
              <a:t>2 Parts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600" b="1" dirty="0" smtClean="0"/>
              <a:t>Part 1</a:t>
            </a:r>
          </a:p>
          <a:p>
            <a:pPr algn="ctr">
              <a:buNone/>
            </a:pPr>
            <a:r>
              <a:rPr lang="en-US" sz="4400" dirty="0" smtClean="0"/>
              <a:t> </a:t>
            </a:r>
            <a:r>
              <a:rPr lang="en-US" sz="4400" b="1" dirty="0" smtClean="0"/>
              <a:t>This section is about the different classes of roses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600" b="1" dirty="0" smtClean="0"/>
              <a:t>Part 2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sz="4000" b="1" dirty="0" smtClean="0"/>
              <a:t>This section is about the different shapes of the blooms of roses </a:t>
            </a:r>
            <a:endParaRPr lang="en-US" sz="40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How Are Roses Classified?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 smtClean="0"/>
              <a:t>There are many different ways of classifying roses: they may be grouped by :</a:t>
            </a:r>
          </a:p>
          <a:p>
            <a:r>
              <a:rPr lang="en-US" b="1" dirty="0" smtClean="0"/>
              <a:t>Variety</a:t>
            </a:r>
          </a:p>
          <a:p>
            <a:r>
              <a:rPr lang="en-US" b="1" dirty="0" smtClean="0"/>
              <a:t>Growth habit</a:t>
            </a:r>
          </a:p>
          <a:p>
            <a:r>
              <a:rPr lang="en-US" b="1" dirty="0" smtClean="0"/>
              <a:t> Color</a:t>
            </a:r>
          </a:p>
          <a:p>
            <a:r>
              <a:rPr lang="en-US" b="1" dirty="0" smtClean="0"/>
              <a:t> Size</a:t>
            </a:r>
          </a:p>
          <a:p>
            <a:r>
              <a:rPr lang="en-US" b="1" dirty="0" smtClean="0"/>
              <a:t> Shape of their flowers</a:t>
            </a:r>
          </a:p>
          <a:p>
            <a:r>
              <a:rPr lang="en-US" b="1" dirty="0" smtClean="0"/>
              <a:t> The number of petals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0" name="Picture 2" descr="C:\Users\Leota Stevens\AppData\Local\Microsoft\Windows\Temporary Internet Files\Content.IE5\AOE6RQ0N\MC900116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0"/>
            <a:ext cx="4101707" cy="35328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/>
              <a:t>There are 35 Classes of Roses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ja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40169"/>
            <a:ext cx="6781800" cy="4836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1442</Words>
  <Application>Microsoft Office PowerPoint</Application>
  <PresentationFormat>On-screen Show (4:3)</PresentationFormat>
  <Paragraphs>233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Classes and Shapes of Roses</vt:lpstr>
      <vt:lpstr>Today We are Going to Learn a Few Things About Roses</vt:lpstr>
      <vt:lpstr>Did You Know?</vt:lpstr>
      <vt:lpstr>Did You Know?</vt:lpstr>
      <vt:lpstr>Did You Know?</vt:lpstr>
      <vt:lpstr>Did You Know?</vt:lpstr>
      <vt:lpstr>Today’s Lesson about Roses is in 2 Parts</vt:lpstr>
      <vt:lpstr>How Are Roses Classified?</vt:lpstr>
      <vt:lpstr>There are 35 Classes of Roses</vt:lpstr>
      <vt:lpstr>Let’s Learn About Some of Them</vt:lpstr>
      <vt:lpstr>Micro –Miniature Roses</vt:lpstr>
      <vt:lpstr>These Are Really Tiny Roses</vt:lpstr>
      <vt:lpstr>Miniature Rose </vt:lpstr>
      <vt:lpstr>Miniature Roses are Beautiful</vt:lpstr>
      <vt:lpstr>Mini-Flora Rose</vt:lpstr>
      <vt:lpstr>Mini Flora Roses Have  Many Shapes and Colors</vt:lpstr>
      <vt:lpstr>Floribunda Rose</vt:lpstr>
      <vt:lpstr>Floribunda’s Naturally Formed Bouquets</vt:lpstr>
      <vt:lpstr>Grandiflora</vt:lpstr>
      <vt:lpstr>Grandiflora’s are Big and Beautiful</vt:lpstr>
      <vt:lpstr>Hybrid Tea Rose</vt:lpstr>
      <vt:lpstr> The Ever-Popular Hybrid Tea Comes in Many Colors and Styles of Bloom</vt:lpstr>
      <vt:lpstr>Climbing/ Rambling Roses</vt:lpstr>
      <vt:lpstr>World’s Largest Rose Bush</vt:lpstr>
      <vt:lpstr>Shrubs</vt:lpstr>
      <vt:lpstr>Shrub Roses Have Lots of Blooms</vt:lpstr>
      <vt:lpstr>Shrub Rose Blooms Have Variety</vt:lpstr>
      <vt:lpstr>Old Garden Roses (OGRs)</vt:lpstr>
      <vt:lpstr>Slide 29</vt:lpstr>
      <vt:lpstr>This Class of Roses usually blooms only in the spring or early summer</vt:lpstr>
      <vt:lpstr>What Else is There to Know About Roses?</vt:lpstr>
      <vt:lpstr>Bloom Forms of Roses</vt:lpstr>
      <vt:lpstr> 5 Petal Shaped Roses </vt:lpstr>
      <vt:lpstr>Slide 34</vt:lpstr>
      <vt:lpstr>Slide 35</vt:lpstr>
      <vt:lpstr> Pointed Shaped Roses </vt:lpstr>
      <vt:lpstr>Slide 37</vt:lpstr>
      <vt:lpstr>These Blooms are Great! Get the “Point”?</vt:lpstr>
      <vt:lpstr>Rosette Shaped Roses</vt:lpstr>
      <vt:lpstr>Rosettes are Really Ruffled!</vt:lpstr>
      <vt:lpstr> Quartered Shaped Roses </vt:lpstr>
      <vt:lpstr>A Small Sample of Quartered Blooms</vt:lpstr>
      <vt:lpstr> Round Shaped Roses </vt:lpstr>
      <vt:lpstr>These Happy Little Rose Blooms Can Really Cheer up Any Garden!</vt:lpstr>
      <vt:lpstr>Whatever Their Class or Shape of Bloom… Roses Bring Beauty to Our World !</vt:lpstr>
      <vt:lpstr>Kidz N’ Roses Wishes to Thank: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Kidz N’ Roses: Classy and Colorful</dc:title>
  <dc:creator>Leota Stevens</dc:creator>
  <cp:lastModifiedBy>Leota Stevens</cp:lastModifiedBy>
  <cp:revision>111</cp:revision>
  <dcterms:created xsi:type="dcterms:W3CDTF">2012-01-17T02:19:12Z</dcterms:created>
  <dcterms:modified xsi:type="dcterms:W3CDTF">2012-01-24T18:16:59Z</dcterms:modified>
</cp:coreProperties>
</file>