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 id="2147483685" r:id="rId3"/>
    <p:sldMasterId id="2147483697" r:id="rId4"/>
  </p:sldMasterIdLst>
  <p:sldIdLst>
    <p:sldId id="257" r:id="rId5"/>
    <p:sldId id="258" r:id="rId6"/>
    <p:sldId id="322" r:id="rId7"/>
    <p:sldId id="302" r:id="rId8"/>
    <p:sldId id="323" r:id="rId9"/>
    <p:sldId id="324" r:id="rId10"/>
    <p:sldId id="325" r:id="rId11"/>
    <p:sldId id="326" r:id="rId12"/>
    <p:sldId id="303" r:id="rId13"/>
    <p:sldId id="305" r:id="rId14"/>
    <p:sldId id="306" r:id="rId15"/>
    <p:sldId id="304" r:id="rId16"/>
    <p:sldId id="307" r:id="rId17"/>
    <p:sldId id="309" r:id="rId18"/>
    <p:sldId id="310" r:id="rId19"/>
    <p:sldId id="311" r:id="rId20"/>
    <p:sldId id="327" r:id="rId21"/>
    <p:sldId id="328" r:id="rId22"/>
    <p:sldId id="329" r:id="rId23"/>
    <p:sldId id="330" r:id="rId24"/>
    <p:sldId id="331" r:id="rId25"/>
    <p:sldId id="332" r:id="rId26"/>
    <p:sldId id="333" r:id="rId27"/>
    <p:sldId id="308" r:id="rId28"/>
    <p:sldId id="319" r:id="rId29"/>
    <p:sldId id="320" r:id="rId30"/>
    <p:sldId id="321" r:id="rId31"/>
    <p:sldId id="335" r:id="rId32"/>
    <p:sldId id="334" r:id="rId33"/>
    <p:sldId id="259" r:id="rId34"/>
    <p:sldId id="260"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2655"/>
    <a:srgbClr val="742F8A"/>
    <a:srgbClr val="2B71B8"/>
    <a:srgbClr val="2A5B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71"/>
    <p:restoredTop sz="96327"/>
  </p:normalViewPr>
  <p:slideViewPr>
    <p:cSldViewPr snapToGrid="0">
      <p:cViewPr varScale="1">
        <p:scale>
          <a:sx n="63" d="100"/>
          <a:sy n="63" d="100"/>
        </p:scale>
        <p:origin x="110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8.emf"/><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8.png"/><Relationship Id="rId2" Type="http://schemas.openxmlformats.org/officeDocument/2006/relationships/image" Target="../media/image27.emf"/><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7.emf"/><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8.png"/><Relationship Id="rId2" Type="http://schemas.openxmlformats.org/officeDocument/2006/relationships/image" Target="../media/image29.emf"/><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9.emf"/><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iley Title ">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2014898" y="3399196"/>
            <a:ext cx="2587383" cy="486935"/>
          </a:xfrm>
          <a:prstGeom prst="rect">
            <a:avLst/>
          </a:prstGeom>
        </p:spPr>
      </p:pic>
      <p:cxnSp>
        <p:nvCxnSpPr>
          <p:cNvPr id="14" name="Straight Connector 13">
            <a:extLst>
              <a:ext uri="{FF2B5EF4-FFF2-40B4-BE49-F238E27FC236}">
                <a16:creationId xmlns:a16="http://schemas.microsoft.com/office/drawing/2014/main" id="{2272F7A6-C0C3-94E1-A434-38797049F07E}"/>
              </a:ext>
            </a:extLst>
          </p:cNvPr>
          <p:cNvCxnSpPr>
            <a:cxnSpLocks/>
          </p:cNvCxnSpPr>
          <p:nvPr userDrawn="1"/>
        </p:nvCxnSpPr>
        <p:spPr>
          <a:xfrm>
            <a:off x="4930346" y="3225656"/>
            <a:ext cx="0" cy="7351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F5DE98C-17FF-01B9-D4EE-D90921F01E09}"/>
              </a:ext>
            </a:extLst>
          </p:cNvPr>
          <p:cNvSpPr>
            <a:spLocks noGrp="1"/>
          </p:cNvSpPr>
          <p:nvPr>
            <p:ph type="body" sz="quarter" idx="10" hasCustomPrompt="1"/>
          </p:nvPr>
        </p:nvSpPr>
        <p:spPr>
          <a:xfrm>
            <a:off x="5187478" y="3498683"/>
            <a:ext cx="5402263" cy="327715"/>
          </a:xfrm>
        </p:spPr>
        <p:txBody>
          <a:bodyPr>
            <a:normAutofit/>
          </a:bodyPr>
          <a:lstStyle>
            <a:lvl1pPr marL="0" indent="0">
              <a:buNone/>
              <a:defRPr sz="2400" b="1" i="0">
                <a:solidFill>
                  <a:schemeClr val="bg1"/>
                </a:solidFill>
                <a:latin typeface="Montserrat" pitchFamily="2" charset="77"/>
              </a:defRPr>
            </a:lvl1pPr>
          </a:lstStyle>
          <a:p>
            <a:pPr lvl="0"/>
            <a:r>
              <a:rPr lang="en-US" dirty="0"/>
              <a:t>PRESENTATION TITLE</a:t>
            </a:r>
          </a:p>
        </p:txBody>
      </p:sp>
    </p:spTree>
    <p:extLst>
      <p:ext uri="{BB962C8B-B14F-4D97-AF65-F5344CB8AC3E}">
        <p14:creationId xmlns:p14="http://schemas.microsoft.com/office/powerpoint/2010/main" val="40476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iley Social">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E03A41-34C1-B014-06E4-B24B78659D69}"/>
              </a:ext>
            </a:extLst>
          </p:cNvPr>
          <p:cNvSpPr txBox="1"/>
          <p:nvPr userDrawn="1"/>
        </p:nvSpPr>
        <p:spPr>
          <a:xfrm>
            <a:off x="3515073" y="2589462"/>
            <a:ext cx="5161854" cy="1469954"/>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1" i="0" dirty="0">
                <a:solidFill>
                  <a:schemeClr val="bg1"/>
                </a:solidFill>
                <a:latin typeface="Montserrat" pitchFamily="2" charset="77"/>
              </a:rPr>
              <a:t>Get Social With Us!</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0" i="0" dirty="0">
                <a:solidFill>
                  <a:schemeClr val="bg1"/>
                </a:solidFill>
                <a:latin typeface="Montserrat Light" pitchFamily="2" charset="77"/>
              </a:rPr>
              <a:t>@</a:t>
            </a:r>
            <a:r>
              <a:rPr lang="en-US" sz="2400" b="0" i="0" dirty="0" err="1">
                <a:solidFill>
                  <a:schemeClr val="bg1"/>
                </a:solidFill>
                <a:latin typeface="Montserrat Light" pitchFamily="2" charset="77"/>
              </a:rPr>
              <a:t>BaileyNurseries</a:t>
            </a:r>
            <a:endParaRPr lang="en-US" sz="2400" b="0" i="0" dirty="0">
              <a:solidFill>
                <a:schemeClr val="bg1"/>
              </a:solidFill>
              <a:latin typeface="Montserrat Light" pitchFamily="2" charset="77"/>
            </a:endParaRPr>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4432424" y="1637270"/>
            <a:ext cx="3512760" cy="661087"/>
          </a:xfrm>
          <a:prstGeom prst="rect">
            <a:avLst/>
          </a:prstGeom>
        </p:spPr>
      </p:pic>
      <p:grpSp>
        <p:nvGrpSpPr>
          <p:cNvPr id="16" name="Group 15">
            <a:extLst>
              <a:ext uri="{FF2B5EF4-FFF2-40B4-BE49-F238E27FC236}">
                <a16:creationId xmlns:a16="http://schemas.microsoft.com/office/drawing/2014/main" id="{B198BC8B-A813-1D04-7AEA-C4D3B150D53E}"/>
              </a:ext>
            </a:extLst>
          </p:cNvPr>
          <p:cNvGrpSpPr/>
          <p:nvPr userDrawn="1"/>
        </p:nvGrpSpPr>
        <p:grpSpPr>
          <a:xfrm>
            <a:off x="3669445" y="4560254"/>
            <a:ext cx="4853109" cy="660476"/>
            <a:chOff x="3249553" y="4560254"/>
            <a:chExt cx="4853109" cy="660476"/>
          </a:xfrm>
        </p:grpSpPr>
        <p:pic>
          <p:nvPicPr>
            <p:cNvPr id="3" name="Picture 2" descr="Icon&#10;&#10;Description automatically generated">
              <a:extLst>
                <a:ext uri="{FF2B5EF4-FFF2-40B4-BE49-F238E27FC236}">
                  <a16:creationId xmlns:a16="http://schemas.microsoft.com/office/drawing/2014/main" id="{51A086B8-5C3F-D994-11AF-DDA22C37C5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90598" y="4560254"/>
              <a:ext cx="660476" cy="660476"/>
            </a:xfrm>
            <a:prstGeom prst="rect">
              <a:avLst/>
            </a:prstGeom>
          </p:spPr>
        </p:pic>
        <p:pic>
          <p:nvPicPr>
            <p:cNvPr id="5" name="Picture 4" descr="Logo, icon&#10;&#10;Description automatically generated">
              <a:extLst>
                <a:ext uri="{FF2B5EF4-FFF2-40B4-BE49-F238E27FC236}">
                  <a16:creationId xmlns:a16="http://schemas.microsoft.com/office/drawing/2014/main" id="{CE7F6F10-A315-0F82-26E8-E0BAFB0E13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42186" y="4560254"/>
              <a:ext cx="660476" cy="660476"/>
            </a:xfrm>
            <a:prstGeom prst="rect">
              <a:avLst/>
            </a:prstGeom>
          </p:spPr>
        </p:pic>
        <p:pic>
          <p:nvPicPr>
            <p:cNvPr id="7" name="Picture 6" descr="Icon&#10;&#10;Description automatically generated">
              <a:extLst>
                <a:ext uri="{FF2B5EF4-FFF2-40B4-BE49-F238E27FC236}">
                  <a16:creationId xmlns:a16="http://schemas.microsoft.com/office/drawing/2014/main" id="{E615E97A-CCFE-40B3-9C29-A21FD43FDEF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49553" y="4560254"/>
              <a:ext cx="660476" cy="660476"/>
            </a:xfrm>
            <a:prstGeom prst="rect">
              <a:avLst/>
            </a:prstGeom>
          </p:spPr>
        </p:pic>
        <p:pic>
          <p:nvPicPr>
            <p:cNvPr id="13" name="Picture 12" descr="A black and white circle with a letter in it&#10;&#10;Description automatically generated with low confidence">
              <a:extLst>
                <a:ext uri="{FF2B5EF4-FFF2-40B4-BE49-F238E27FC236}">
                  <a16:creationId xmlns:a16="http://schemas.microsoft.com/office/drawing/2014/main" id="{7A5BEDCF-C4D2-89EA-3F3C-071FCC4B8C4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601139" y="4560254"/>
              <a:ext cx="660476" cy="660476"/>
            </a:xfrm>
            <a:prstGeom prst="rect">
              <a:avLst/>
            </a:prstGeom>
          </p:spPr>
        </p:pic>
        <p:pic>
          <p:nvPicPr>
            <p:cNvPr id="4" name="Picture 3" descr="A black and white circle with a black circle and a black circle with a black background&#10;&#10;Description automatically generated">
              <a:extLst>
                <a:ext uri="{FF2B5EF4-FFF2-40B4-BE49-F238E27FC236}">
                  <a16:creationId xmlns:a16="http://schemas.microsoft.com/office/drawing/2014/main" id="{3E666FFA-3DE7-D2FD-39F0-2D95E4CF624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66391" y="4566551"/>
              <a:ext cx="654179" cy="654179"/>
            </a:xfrm>
            <a:prstGeom prst="rect">
              <a:avLst/>
            </a:prstGeom>
          </p:spPr>
        </p:pic>
        <p:pic>
          <p:nvPicPr>
            <p:cNvPr id="15" name="Picture 14" descr="A black and white circle with a letter in it&#10;&#10;Description automatically generated">
              <a:extLst>
                <a:ext uri="{FF2B5EF4-FFF2-40B4-BE49-F238E27FC236}">
                  <a16:creationId xmlns:a16="http://schemas.microsoft.com/office/drawing/2014/main" id="{DFC4AD0D-4E92-9B7F-648E-458628B39B2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931643" y="4560254"/>
              <a:ext cx="654179" cy="654179"/>
            </a:xfrm>
            <a:prstGeom prst="rect">
              <a:avLst/>
            </a:prstGeom>
          </p:spPr>
        </p:pic>
      </p:grpSp>
    </p:spTree>
    <p:extLst>
      <p:ext uri="{BB962C8B-B14F-4D97-AF65-F5344CB8AC3E}">
        <p14:creationId xmlns:p14="http://schemas.microsoft.com/office/powerpoint/2010/main" val="50347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iley Questions + Social">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10836519" y="6450227"/>
            <a:ext cx="1108701" cy="208653"/>
          </a:xfrm>
          <a:prstGeom prst="rect">
            <a:avLst/>
          </a:prstGeom>
        </p:spPr>
      </p:pic>
      <p:sp>
        <p:nvSpPr>
          <p:cNvPr id="2" name="TextBox 1">
            <a:extLst>
              <a:ext uri="{FF2B5EF4-FFF2-40B4-BE49-F238E27FC236}">
                <a16:creationId xmlns:a16="http://schemas.microsoft.com/office/drawing/2014/main" id="{66251314-32F8-3FE5-073A-2D215768B5F6}"/>
              </a:ext>
            </a:extLst>
          </p:cNvPr>
          <p:cNvSpPr txBox="1"/>
          <p:nvPr userDrawn="1"/>
        </p:nvSpPr>
        <p:spPr>
          <a:xfrm>
            <a:off x="-1187846" y="5670553"/>
            <a:ext cx="51618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pitchFamily="2" charset="77"/>
              </a:rPr>
              <a:t>Get Social With 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Light" pitchFamily="2" charset="77"/>
              </a:rPr>
              <a:t>@</a:t>
            </a:r>
            <a:r>
              <a:rPr lang="en-US" sz="1600" b="0" i="0" dirty="0" err="1">
                <a:solidFill>
                  <a:schemeClr val="bg1"/>
                </a:solidFill>
                <a:latin typeface="Montserrat Light" pitchFamily="2" charset="77"/>
              </a:rPr>
              <a:t>BaileyNurseries</a:t>
            </a:r>
            <a:endParaRPr lang="en-US" sz="1600" b="0" i="0" dirty="0">
              <a:solidFill>
                <a:schemeClr val="bg1"/>
              </a:solidFill>
              <a:latin typeface="Montserrat Light" pitchFamily="2" charset="77"/>
            </a:endParaRPr>
          </a:p>
        </p:txBody>
      </p:sp>
      <p:sp>
        <p:nvSpPr>
          <p:cNvPr id="4" name="Text Placeholder 2">
            <a:extLst>
              <a:ext uri="{FF2B5EF4-FFF2-40B4-BE49-F238E27FC236}">
                <a16:creationId xmlns:a16="http://schemas.microsoft.com/office/drawing/2014/main" id="{5685B721-0E4B-8A3A-F819-1D3292361C38}"/>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13" name="Text Placeholder 2">
            <a:extLst>
              <a:ext uri="{FF2B5EF4-FFF2-40B4-BE49-F238E27FC236}">
                <a16:creationId xmlns:a16="http://schemas.microsoft.com/office/drawing/2014/main" id="{027EA3E2-353C-AE47-721E-9800C7150988}"/>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grpSp>
        <p:nvGrpSpPr>
          <p:cNvPr id="7" name="Group 6">
            <a:extLst>
              <a:ext uri="{FF2B5EF4-FFF2-40B4-BE49-F238E27FC236}">
                <a16:creationId xmlns:a16="http://schemas.microsoft.com/office/drawing/2014/main" id="{9B8B9B27-CD22-3352-4886-BE64F5D9698A}"/>
              </a:ext>
            </a:extLst>
          </p:cNvPr>
          <p:cNvGrpSpPr/>
          <p:nvPr userDrawn="1"/>
        </p:nvGrpSpPr>
        <p:grpSpPr>
          <a:xfrm>
            <a:off x="325215" y="6368221"/>
            <a:ext cx="2135732" cy="290659"/>
            <a:chOff x="3249553" y="4560254"/>
            <a:chExt cx="4853109" cy="660476"/>
          </a:xfrm>
        </p:grpSpPr>
        <p:pic>
          <p:nvPicPr>
            <p:cNvPr id="9" name="Picture 8" descr="Icon&#10;&#10;Description automatically generated">
              <a:extLst>
                <a:ext uri="{FF2B5EF4-FFF2-40B4-BE49-F238E27FC236}">
                  <a16:creationId xmlns:a16="http://schemas.microsoft.com/office/drawing/2014/main" id="{2015A494-0489-5E24-F5E8-D65B2F762B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90598" y="4560254"/>
              <a:ext cx="660476" cy="660476"/>
            </a:xfrm>
            <a:prstGeom prst="rect">
              <a:avLst/>
            </a:prstGeom>
          </p:spPr>
        </p:pic>
        <p:pic>
          <p:nvPicPr>
            <p:cNvPr id="15" name="Picture 14" descr="Logo, icon&#10;&#10;Description automatically generated">
              <a:extLst>
                <a:ext uri="{FF2B5EF4-FFF2-40B4-BE49-F238E27FC236}">
                  <a16:creationId xmlns:a16="http://schemas.microsoft.com/office/drawing/2014/main" id="{7126A7FB-B759-BF5E-BF24-1546A51E3F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42186" y="4560254"/>
              <a:ext cx="660476" cy="660476"/>
            </a:xfrm>
            <a:prstGeom prst="rect">
              <a:avLst/>
            </a:prstGeom>
          </p:spPr>
        </p:pic>
        <p:pic>
          <p:nvPicPr>
            <p:cNvPr id="16" name="Picture 15" descr="Icon&#10;&#10;Description automatically generated">
              <a:extLst>
                <a:ext uri="{FF2B5EF4-FFF2-40B4-BE49-F238E27FC236}">
                  <a16:creationId xmlns:a16="http://schemas.microsoft.com/office/drawing/2014/main" id="{F20985C4-73D2-CB25-815F-454132E5A89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49553" y="4560254"/>
              <a:ext cx="660476" cy="660476"/>
            </a:xfrm>
            <a:prstGeom prst="rect">
              <a:avLst/>
            </a:prstGeom>
          </p:spPr>
        </p:pic>
        <p:pic>
          <p:nvPicPr>
            <p:cNvPr id="17" name="Picture 16" descr="A black and white circle with a letter in it&#10;&#10;Description automatically generated with low confidence">
              <a:extLst>
                <a:ext uri="{FF2B5EF4-FFF2-40B4-BE49-F238E27FC236}">
                  <a16:creationId xmlns:a16="http://schemas.microsoft.com/office/drawing/2014/main" id="{20F2BF50-CF22-4020-9C50-5867934AFD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601139" y="4560254"/>
              <a:ext cx="660476" cy="660476"/>
            </a:xfrm>
            <a:prstGeom prst="rect">
              <a:avLst/>
            </a:prstGeom>
          </p:spPr>
        </p:pic>
        <p:pic>
          <p:nvPicPr>
            <p:cNvPr id="18" name="Picture 17" descr="A black and white circle with a black circle and a black circle with a black background&#10;&#10;Description automatically generated">
              <a:extLst>
                <a:ext uri="{FF2B5EF4-FFF2-40B4-BE49-F238E27FC236}">
                  <a16:creationId xmlns:a16="http://schemas.microsoft.com/office/drawing/2014/main" id="{8AC60F6F-0540-47B3-0C69-1A99254D4BC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66391" y="4566551"/>
              <a:ext cx="654179" cy="654179"/>
            </a:xfrm>
            <a:prstGeom prst="rect">
              <a:avLst/>
            </a:prstGeom>
          </p:spPr>
        </p:pic>
        <p:pic>
          <p:nvPicPr>
            <p:cNvPr id="19" name="Picture 18" descr="A black and white circle with a letter in it&#10;&#10;Description automatically generated">
              <a:extLst>
                <a:ext uri="{FF2B5EF4-FFF2-40B4-BE49-F238E27FC236}">
                  <a16:creationId xmlns:a16="http://schemas.microsoft.com/office/drawing/2014/main" id="{C7BE6BFC-2D00-343F-C421-9D01B9D0246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931643" y="4560254"/>
              <a:ext cx="654179" cy="654179"/>
            </a:xfrm>
            <a:prstGeom prst="rect">
              <a:avLst/>
            </a:prstGeom>
          </p:spPr>
        </p:pic>
      </p:grpSp>
    </p:spTree>
    <p:extLst>
      <p:ext uri="{BB962C8B-B14F-4D97-AF65-F5344CB8AC3E}">
        <p14:creationId xmlns:p14="http://schemas.microsoft.com/office/powerpoint/2010/main" val="264393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iley + Brands End Screen">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64F0A2F-C5F3-C999-DAF7-3A09EECDCDDC}"/>
              </a:ext>
            </a:extLst>
          </p:cNvPr>
          <p:cNvPicPr>
            <a:picLocks noChangeAspect="1"/>
          </p:cNvPicPr>
          <p:nvPr userDrawn="1"/>
        </p:nvPicPr>
        <p:blipFill>
          <a:blip r:embed="rId2"/>
          <a:srcRect/>
          <a:stretch/>
        </p:blipFill>
        <p:spPr>
          <a:xfrm>
            <a:off x="2079126" y="5086082"/>
            <a:ext cx="8033746" cy="539580"/>
          </a:xfrm>
          <a:prstGeom prst="rect">
            <a:avLst/>
          </a:prstGeom>
        </p:spPr>
      </p:pic>
      <p:sp>
        <p:nvSpPr>
          <p:cNvPr id="13" name="TextBox 12">
            <a:extLst>
              <a:ext uri="{FF2B5EF4-FFF2-40B4-BE49-F238E27FC236}">
                <a16:creationId xmlns:a16="http://schemas.microsoft.com/office/drawing/2014/main" id="{2E682040-33AD-35B9-A060-4F392F789385}"/>
              </a:ext>
            </a:extLst>
          </p:cNvPr>
          <p:cNvSpPr txBox="1"/>
          <p:nvPr userDrawn="1"/>
        </p:nvSpPr>
        <p:spPr>
          <a:xfrm>
            <a:off x="3515073" y="3198167"/>
            <a:ext cx="51618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dirty="0">
                <a:solidFill>
                  <a:schemeClr val="bg1"/>
                </a:solidFill>
                <a:latin typeface="Montserrat" pitchFamily="2" charset="77"/>
              </a:rPr>
              <a:t>THANK YOU!</a:t>
            </a:r>
          </a:p>
        </p:txBody>
      </p:sp>
    </p:spTree>
    <p:extLst>
      <p:ext uri="{BB962C8B-B14F-4D97-AF65-F5344CB8AC3E}">
        <p14:creationId xmlns:p14="http://schemas.microsoft.com/office/powerpoint/2010/main" val="1332440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iley Endscreen">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682040-33AD-35B9-A060-4F392F789385}"/>
              </a:ext>
            </a:extLst>
          </p:cNvPr>
          <p:cNvSpPr txBox="1"/>
          <p:nvPr userDrawn="1"/>
        </p:nvSpPr>
        <p:spPr>
          <a:xfrm>
            <a:off x="4847446" y="3166440"/>
            <a:ext cx="51618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dirty="0">
                <a:solidFill>
                  <a:schemeClr val="bg1"/>
                </a:solidFill>
                <a:latin typeface="Montserrat" pitchFamily="2" charset="77"/>
              </a:rPr>
              <a:t>THANK YOU!</a:t>
            </a:r>
          </a:p>
        </p:txBody>
      </p:sp>
      <p:pic>
        <p:nvPicPr>
          <p:cNvPr id="2" name="Picture 1">
            <a:extLst>
              <a:ext uri="{FF2B5EF4-FFF2-40B4-BE49-F238E27FC236}">
                <a16:creationId xmlns:a16="http://schemas.microsoft.com/office/drawing/2014/main" id="{EBA6C9B6-0B05-EDFE-98C1-BF008C2562CC}"/>
              </a:ext>
            </a:extLst>
          </p:cNvPr>
          <p:cNvPicPr>
            <a:picLocks noChangeAspect="1"/>
          </p:cNvPicPr>
          <p:nvPr userDrawn="1"/>
        </p:nvPicPr>
        <p:blipFill>
          <a:blip r:embed="rId2"/>
          <a:srcRect/>
          <a:stretch/>
        </p:blipFill>
        <p:spPr>
          <a:xfrm>
            <a:off x="2458844" y="3185532"/>
            <a:ext cx="2587383" cy="486935"/>
          </a:xfrm>
          <a:prstGeom prst="rect">
            <a:avLst/>
          </a:prstGeom>
        </p:spPr>
      </p:pic>
      <p:cxnSp>
        <p:nvCxnSpPr>
          <p:cNvPr id="3" name="Straight Connector 2">
            <a:extLst>
              <a:ext uri="{FF2B5EF4-FFF2-40B4-BE49-F238E27FC236}">
                <a16:creationId xmlns:a16="http://schemas.microsoft.com/office/drawing/2014/main" id="{B422FC26-B88E-C36F-3281-37F82D7F7571}"/>
              </a:ext>
            </a:extLst>
          </p:cNvPr>
          <p:cNvCxnSpPr>
            <a:cxnSpLocks/>
          </p:cNvCxnSpPr>
          <p:nvPr userDrawn="1"/>
        </p:nvCxnSpPr>
        <p:spPr>
          <a:xfrm>
            <a:off x="5433393" y="2983671"/>
            <a:ext cx="0" cy="8906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61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90E13-EFB2-3F99-9D30-72103D9D7CF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65927BB-6F96-C8E8-B107-82F8A6390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A6FA7-ED49-D391-6FDF-41867BFF4F3D}"/>
              </a:ext>
            </a:extLst>
          </p:cNvPr>
          <p:cNvSpPr>
            <a:spLocks noGrp="1"/>
          </p:cNvSpPr>
          <p:nvPr>
            <p:ph type="dt" sz="half" idx="10"/>
          </p:nvPr>
        </p:nvSpPr>
        <p:spPr/>
        <p:txBody>
          <a:bodyPr/>
          <a:lstStyle/>
          <a:p>
            <a:fld id="{C28260F3-9581-C44C-80C8-088C32A617B9}" type="datetimeFigureOut">
              <a:rPr lang="en-US" smtClean="0"/>
              <a:t>10/3/2024</a:t>
            </a:fld>
            <a:endParaRPr lang="en-US"/>
          </a:p>
        </p:txBody>
      </p:sp>
      <p:sp>
        <p:nvSpPr>
          <p:cNvPr id="5" name="Footer Placeholder 4">
            <a:extLst>
              <a:ext uri="{FF2B5EF4-FFF2-40B4-BE49-F238E27FC236}">
                <a16:creationId xmlns:a16="http://schemas.microsoft.com/office/drawing/2014/main" id="{0D3DE82D-E412-C079-6CB6-72425C129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0FBDF-8C5B-8997-7204-EF2BA6BC4C2B}"/>
              </a:ext>
            </a:extLst>
          </p:cNvPr>
          <p:cNvSpPr>
            <a:spLocks noGrp="1"/>
          </p:cNvSpPr>
          <p:nvPr>
            <p:ph type="sldNum" sz="quarter" idx="12"/>
          </p:nvPr>
        </p:nvSpPr>
        <p:spPr/>
        <p:txBody>
          <a:bodyPr/>
          <a:lstStyle/>
          <a:p>
            <a:fld id="{F9C54EF3-52A3-0D4F-B17E-C5A1054FC4DC}" type="slidenum">
              <a:rPr lang="en-US" smtClean="0"/>
              <a:t>‹#›</a:t>
            </a:fld>
            <a:endParaRPr lang="en-US"/>
          </a:p>
        </p:txBody>
      </p:sp>
    </p:spTree>
    <p:extLst>
      <p:ext uri="{BB962C8B-B14F-4D97-AF65-F5344CB8AC3E}">
        <p14:creationId xmlns:p14="http://schemas.microsoft.com/office/powerpoint/2010/main" val="4149652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E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791731"/>
            <a:ext cx="5080686" cy="4275438"/>
          </a:xfrm>
        </p:spPr>
        <p:txBody>
          <a:bodyPr/>
          <a:lstStyle/>
          <a:p>
            <a:pPr lvl="0"/>
            <a:r>
              <a:rPr lang="en-US" dirty="0"/>
              <a:t>Image or Text</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6287530" y="1791731"/>
            <a:ext cx="508068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5" name="Text Placeholder 4">
            <a:extLst>
              <a:ext uri="{FF2B5EF4-FFF2-40B4-BE49-F238E27FC236}">
                <a16:creationId xmlns:a16="http://schemas.microsoft.com/office/drawing/2014/main" id="{204CC406-15A2-4D9E-A534-9C90C84A9655}"/>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270131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C4BF-73AB-3108-941C-339B0039E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F8A0A-D6C7-BDD8-C8CF-85B7AC1419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BEDEC-3817-C9A8-6523-89B4050756F7}"/>
              </a:ext>
            </a:extLst>
          </p:cNvPr>
          <p:cNvSpPr>
            <a:spLocks noGrp="1"/>
          </p:cNvSpPr>
          <p:nvPr>
            <p:ph type="dt" sz="half" idx="10"/>
          </p:nvPr>
        </p:nvSpPr>
        <p:spPr/>
        <p:txBody>
          <a:bodyPr/>
          <a:lstStyle/>
          <a:p>
            <a:fld id="{C28260F3-9581-C44C-80C8-088C32A617B9}" type="datetimeFigureOut">
              <a:rPr lang="en-US" smtClean="0"/>
              <a:t>10/3/2024</a:t>
            </a:fld>
            <a:endParaRPr lang="en-US"/>
          </a:p>
        </p:txBody>
      </p:sp>
      <p:sp>
        <p:nvSpPr>
          <p:cNvPr id="5" name="Footer Placeholder 4">
            <a:extLst>
              <a:ext uri="{FF2B5EF4-FFF2-40B4-BE49-F238E27FC236}">
                <a16:creationId xmlns:a16="http://schemas.microsoft.com/office/drawing/2014/main" id="{37C8F4AF-D97E-4E38-0DA1-DF11D742F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E1BE-23D9-D058-620C-F53CBEA25848}"/>
              </a:ext>
            </a:extLst>
          </p:cNvPr>
          <p:cNvSpPr>
            <a:spLocks noGrp="1"/>
          </p:cNvSpPr>
          <p:nvPr>
            <p:ph type="sldNum" sz="quarter" idx="12"/>
          </p:nvPr>
        </p:nvSpPr>
        <p:spPr/>
        <p:txBody>
          <a:bodyPr/>
          <a:lstStyle/>
          <a:p>
            <a:fld id="{F9C54EF3-52A3-0D4F-B17E-C5A1054FC4DC}" type="slidenum">
              <a:rPr lang="en-US" smtClean="0"/>
              <a:t>‹#›</a:t>
            </a:fld>
            <a:endParaRPr lang="en-US"/>
          </a:p>
        </p:txBody>
      </p:sp>
    </p:spTree>
    <p:extLst>
      <p:ext uri="{BB962C8B-B14F-4D97-AF65-F5344CB8AC3E}">
        <p14:creationId xmlns:p14="http://schemas.microsoft.com/office/powerpoint/2010/main" val="604277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53D03-53B6-17BB-6D7D-D626A926542A}"/>
              </a:ext>
            </a:extLst>
          </p:cNvPr>
          <p:cNvSpPr>
            <a:spLocks noGrp="1"/>
          </p:cNvSpPr>
          <p:nvPr>
            <p:ph type="dt" sz="half" idx="10"/>
          </p:nvPr>
        </p:nvSpPr>
        <p:spPr/>
        <p:txBody>
          <a:bodyPr/>
          <a:lstStyle/>
          <a:p>
            <a:fld id="{C28260F3-9581-C44C-80C8-088C32A617B9}" type="datetimeFigureOut">
              <a:rPr lang="en-US" smtClean="0"/>
              <a:t>10/3/2024</a:t>
            </a:fld>
            <a:endParaRPr lang="en-US"/>
          </a:p>
        </p:txBody>
      </p:sp>
      <p:sp>
        <p:nvSpPr>
          <p:cNvPr id="3" name="Footer Placeholder 2">
            <a:extLst>
              <a:ext uri="{FF2B5EF4-FFF2-40B4-BE49-F238E27FC236}">
                <a16:creationId xmlns:a16="http://schemas.microsoft.com/office/drawing/2014/main" id="{6850575B-A3AC-6B2B-1C35-8337081C27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3C51C0-3DD3-9220-CECE-3D739B0FBE62}"/>
              </a:ext>
            </a:extLst>
          </p:cNvPr>
          <p:cNvSpPr>
            <a:spLocks noGrp="1"/>
          </p:cNvSpPr>
          <p:nvPr>
            <p:ph type="sldNum" sz="quarter" idx="12"/>
          </p:nvPr>
        </p:nvSpPr>
        <p:spPr/>
        <p:txBody>
          <a:bodyPr/>
          <a:lstStyle/>
          <a:p>
            <a:fld id="{F9C54EF3-52A3-0D4F-B17E-C5A1054FC4DC}" type="slidenum">
              <a:rPr lang="en-US" smtClean="0"/>
              <a:t>‹#›</a:t>
            </a:fld>
            <a:endParaRPr lang="en-US"/>
          </a:p>
        </p:txBody>
      </p:sp>
    </p:spTree>
    <p:extLst>
      <p:ext uri="{BB962C8B-B14F-4D97-AF65-F5344CB8AC3E}">
        <p14:creationId xmlns:p14="http://schemas.microsoft.com/office/powerpoint/2010/main" val="67593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S Title">
    <p:bg>
      <p:bgPr>
        <a:solidFill>
          <a:srgbClr val="2B71B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B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2164550" y="3193527"/>
            <a:ext cx="2408199" cy="938026"/>
          </a:xfrm>
          <a:prstGeom prst="rect">
            <a:avLst/>
          </a:prstGeom>
        </p:spPr>
      </p:pic>
      <p:cxnSp>
        <p:nvCxnSpPr>
          <p:cNvPr id="14" name="Straight Connector 13">
            <a:extLst>
              <a:ext uri="{FF2B5EF4-FFF2-40B4-BE49-F238E27FC236}">
                <a16:creationId xmlns:a16="http://schemas.microsoft.com/office/drawing/2014/main" id="{2272F7A6-C0C3-94E1-A434-38797049F07E}"/>
              </a:ext>
            </a:extLst>
          </p:cNvPr>
          <p:cNvCxnSpPr>
            <a:cxnSpLocks/>
          </p:cNvCxnSpPr>
          <p:nvPr userDrawn="1"/>
        </p:nvCxnSpPr>
        <p:spPr>
          <a:xfrm>
            <a:off x="4930346" y="3225656"/>
            <a:ext cx="0" cy="7351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F5DE98C-17FF-01B9-D4EE-D90921F01E09}"/>
              </a:ext>
            </a:extLst>
          </p:cNvPr>
          <p:cNvSpPr>
            <a:spLocks noGrp="1"/>
          </p:cNvSpPr>
          <p:nvPr>
            <p:ph type="body" sz="quarter" idx="10" hasCustomPrompt="1"/>
          </p:nvPr>
        </p:nvSpPr>
        <p:spPr>
          <a:xfrm>
            <a:off x="5187478" y="3498683"/>
            <a:ext cx="5402263" cy="327715"/>
          </a:xfrm>
        </p:spPr>
        <p:txBody>
          <a:bodyPr>
            <a:normAutofit/>
          </a:bodyPr>
          <a:lstStyle>
            <a:lvl1pPr marL="0" indent="0">
              <a:buNone/>
              <a:defRPr sz="2400" b="1" i="0">
                <a:solidFill>
                  <a:schemeClr val="bg1"/>
                </a:solidFill>
                <a:latin typeface="Montserrat" pitchFamily="2" charset="77"/>
              </a:defRPr>
            </a:lvl1pPr>
          </a:lstStyle>
          <a:p>
            <a:pPr lvl="0"/>
            <a:r>
              <a:rPr lang="en-US" dirty="0"/>
              <a:t>PRESENTATION TITLE</a:t>
            </a:r>
          </a:p>
        </p:txBody>
      </p:sp>
    </p:spTree>
    <p:extLst>
      <p:ext uri="{BB962C8B-B14F-4D97-AF65-F5344CB8AC3E}">
        <p14:creationId xmlns:p14="http://schemas.microsoft.com/office/powerpoint/2010/main" val="3529150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S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791731"/>
            <a:ext cx="5080686" cy="4275438"/>
          </a:xfrm>
        </p:spPr>
        <p:txBody>
          <a:bodyPr/>
          <a:lstStyle/>
          <a:p>
            <a:pPr lvl="0"/>
            <a:r>
              <a:rPr lang="en-US" dirty="0"/>
              <a:t>Image or Text</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6287530" y="1791731"/>
            <a:ext cx="508068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5" name="Text Placeholder 4">
            <a:extLst>
              <a:ext uri="{FF2B5EF4-FFF2-40B4-BE49-F238E27FC236}">
                <a16:creationId xmlns:a16="http://schemas.microsoft.com/office/drawing/2014/main" id="{204CC406-15A2-4D9E-A534-9C90C84A9655}"/>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348396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iley + Brands Title">
    <p:bg>
      <p:bgPr>
        <a:solidFill>
          <a:srgbClr val="2A5B6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0A904-E74B-CD28-43F6-5E6AC9FDF22D}"/>
              </a:ext>
            </a:extLst>
          </p:cNvPr>
          <p:cNvPicPr>
            <a:picLocks noChangeAspect="1"/>
          </p:cNvPicPr>
          <p:nvPr userDrawn="1"/>
        </p:nvPicPr>
        <p:blipFill>
          <a:blip r:embed="rId2"/>
          <a:srcRect/>
          <a:stretch/>
        </p:blipFill>
        <p:spPr>
          <a:xfrm>
            <a:off x="1782643" y="2889420"/>
            <a:ext cx="8033746" cy="539580"/>
          </a:xfrm>
          <a:prstGeom prst="rect">
            <a:avLst/>
          </a:prstGeom>
        </p:spPr>
      </p:pic>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F0BF5940-A768-A805-7DAF-9952B9AA79C6}"/>
              </a:ext>
            </a:extLst>
          </p:cNvPr>
          <p:cNvSpPr>
            <a:spLocks noGrp="1"/>
          </p:cNvSpPr>
          <p:nvPr>
            <p:ph type="body" sz="quarter" idx="10" hasCustomPrompt="1"/>
          </p:nvPr>
        </p:nvSpPr>
        <p:spPr>
          <a:xfrm>
            <a:off x="1782643" y="3806797"/>
            <a:ext cx="5402263" cy="327715"/>
          </a:xfrm>
        </p:spPr>
        <p:txBody>
          <a:bodyPr>
            <a:normAutofit/>
          </a:bodyPr>
          <a:lstStyle>
            <a:lvl1pPr marL="0" indent="0">
              <a:buNone/>
              <a:defRPr sz="2400" b="1" i="0">
                <a:solidFill>
                  <a:schemeClr val="bg1"/>
                </a:solidFill>
                <a:latin typeface="Montserrat" pitchFamily="2" charset="77"/>
              </a:defRPr>
            </a:lvl1pPr>
          </a:lstStyle>
          <a:p>
            <a:pPr lvl="0"/>
            <a:r>
              <a:rPr lang="en-US" dirty="0"/>
              <a:t>PRESENTATION TITLE</a:t>
            </a:r>
          </a:p>
        </p:txBody>
      </p:sp>
    </p:spTree>
    <p:extLst>
      <p:ext uri="{BB962C8B-B14F-4D97-AF65-F5344CB8AC3E}">
        <p14:creationId xmlns:p14="http://schemas.microsoft.com/office/powerpoint/2010/main" val="3820396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S 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838200" y="1791731"/>
            <a:ext cx="1053001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3" name="Text Placeholder 4">
            <a:extLst>
              <a:ext uri="{FF2B5EF4-FFF2-40B4-BE49-F238E27FC236}">
                <a16:creationId xmlns:a16="http://schemas.microsoft.com/office/drawing/2014/main" id="{BB62CE1F-C2FC-927B-4255-77DE510FDD60}"/>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1027303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S Pl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COMMON NAME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692877"/>
            <a:ext cx="5080686" cy="3274539"/>
          </a:xfrm>
        </p:spPr>
        <p:txBody>
          <a:bodyPr/>
          <a:lstStyle>
            <a:lvl1pPr>
              <a:defRPr sz="2000"/>
            </a:lvl1pPr>
          </a:lstStyle>
          <a:p>
            <a:pPr lvl="0"/>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lvl="0"/>
            <a:endParaRPr lang="en-US" dirty="0"/>
          </a:p>
        </p:txBody>
      </p:sp>
      <p:graphicFrame>
        <p:nvGraphicFramePr>
          <p:cNvPr id="5" name="Table 5">
            <a:extLst>
              <a:ext uri="{FF2B5EF4-FFF2-40B4-BE49-F238E27FC236}">
                <a16:creationId xmlns:a16="http://schemas.microsoft.com/office/drawing/2014/main" id="{D947767C-E095-DD0C-E056-3044A7A27B9D}"/>
              </a:ext>
            </a:extLst>
          </p:cNvPr>
          <p:cNvGraphicFramePr>
            <a:graphicFrameLocks noGrp="1"/>
          </p:cNvGraphicFramePr>
          <p:nvPr userDrawn="1">
            <p:extLst>
              <p:ext uri="{D42A27DB-BD31-4B8C-83A1-F6EECF244321}">
                <p14:modId xmlns:p14="http://schemas.microsoft.com/office/powerpoint/2010/main" val="3682179773"/>
              </p:ext>
            </p:extLst>
          </p:nvPr>
        </p:nvGraphicFramePr>
        <p:xfrm>
          <a:off x="823784" y="5309664"/>
          <a:ext cx="5095104" cy="370840"/>
        </p:xfrm>
        <a:graphic>
          <a:graphicData uri="http://schemas.openxmlformats.org/drawingml/2006/table">
            <a:tbl>
              <a:tblPr firstRow="1" bandRow="1">
                <a:tableStyleId>{5C22544A-7EE6-4342-B048-85BDC9FD1C3A}</a:tableStyleId>
              </a:tblPr>
              <a:tblGrid>
                <a:gridCol w="1273776">
                  <a:extLst>
                    <a:ext uri="{9D8B030D-6E8A-4147-A177-3AD203B41FA5}">
                      <a16:colId xmlns:a16="http://schemas.microsoft.com/office/drawing/2014/main" val="2081327321"/>
                    </a:ext>
                  </a:extLst>
                </a:gridCol>
                <a:gridCol w="1273776">
                  <a:extLst>
                    <a:ext uri="{9D8B030D-6E8A-4147-A177-3AD203B41FA5}">
                      <a16:colId xmlns:a16="http://schemas.microsoft.com/office/drawing/2014/main" val="1268293381"/>
                    </a:ext>
                  </a:extLst>
                </a:gridCol>
                <a:gridCol w="1273776">
                  <a:extLst>
                    <a:ext uri="{9D8B030D-6E8A-4147-A177-3AD203B41FA5}">
                      <a16:colId xmlns:a16="http://schemas.microsoft.com/office/drawing/2014/main" val="1900741165"/>
                    </a:ext>
                  </a:extLst>
                </a:gridCol>
                <a:gridCol w="1273776">
                  <a:extLst>
                    <a:ext uri="{9D8B030D-6E8A-4147-A177-3AD203B41FA5}">
                      <a16:colId xmlns:a16="http://schemas.microsoft.com/office/drawing/2014/main" val="4131588986"/>
                    </a:ext>
                  </a:extLst>
                </a:gridCol>
              </a:tblGrid>
              <a:tr h="370840">
                <a:tc>
                  <a:txBody>
                    <a:bodyPr/>
                    <a:lstStyle/>
                    <a:p>
                      <a:pPr algn="ctr"/>
                      <a:r>
                        <a:rPr lang="en-US" sz="1600" b="0" i="0" dirty="0">
                          <a:latin typeface="Montserrat Light" pitchFamily="2" charset="77"/>
                        </a:rPr>
                        <a:t>Zone</a:t>
                      </a:r>
                    </a:p>
                  </a:txBody>
                  <a:tcPr anchor="ctr">
                    <a:solidFill>
                      <a:srgbClr val="2B71B8"/>
                    </a:solidFill>
                  </a:tcPr>
                </a:tc>
                <a:tc>
                  <a:txBody>
                    <a:bodyPr/>
                    <a:lstStyle/>
                    <a:p>
                      <a:pPr algn="ctr"/>
                      <a:r>
                        <a:rPr lang="en-US" sz="1600" b="0" i="0" dirty="0">
                          <a:latin typeface="Montserrat Light" pitchFamily="2" charset="77"/>
                        </a:rPr>
                        <a:t>Height</a:t>
                      </a:r>
                    </a:p>
                  </a:txBody>
                  <a:tcPr anchor="ctr">
                    <a:solidFill>
                      <a:srgbClr val="2B71B8"/>
                    </a:solidFill>
                  </a:tcPr>
                </a:tc>
                <a:tc>
                  <a:txBody>
                    <a:bodyPr/>
                    <a:lstStyle/>
                    <a:p>
                      <a:pPr algn="ctr"/>
                      <a:r>
                        <a:rPr lang="en-US" sz="1600" b="0" i="0" dirty="0">
                          <a:latin typeface="Montserrat Light" pitchFamily="2" charset="77"/>
                        </a:rPr>
                        <a:t>Width</a:t>
                      </a:r>
                    </a:p>
                  </a:txBody>
                  <a:tcPr anchor="ctr">
                    <a:solidFill>
                      <a:srgbClr val="2B71B8"/>
                    </a:solidFill>
                  </a:tcPr>
                </a:tc>
                <a:tc>
                  <a:txBody>
                    <a:bodyPr/>
                    <a:lstStyle/>
                    <a:p>
                      <a:pPr algn="ctr"/>
                      <a:r>
                        <a:rPr lang="en-US" sz="1600" b="0" i="0" dirty="0">
                          <a:latin typeface="Montserrat Light" pitchFamily="2" charset="77"/>
                        </a:rPr>
                        <a:t>Exposure</a:t>
                      </a:r>
                    </a:p>
                  </a:txBody>
                  <a:tcPr anchor="ctr">
                    <a:solidFill>
                      <a:srgbClr val="2B71B8"/>
                    </a:solidFill>
                  </a:tcPr>
                </a:tc>
                <a:extLst>
                  <a:ext uri="{0D108BD9-81ED-4DB2-BD59-A6C34878D82A}">
                    <a16:rowId xmlns:a16="http://schemas.microsoft.com/office/drawing/2014/main" val="3712424307"/>
                  </a:ext>
                </a:extLst>
              </a:tr>
            </a:tbl>
          </a:graphicData>
        </a:graphic>
      </p:graphicFrame>
      <p:sp>
        <p:nvSpPr>
          <p:cNvPr id="6" name="Text Placeholder 16">
            <a:extLst>
              <a:ext uri="{FF2B5EF4-FFF2-40B4-BE49-F238E27FC236}">
                <a16:creationId xmlns:a16="http://schemas.microsoft.com/office/drawing/2014/main" id="{39D4E646-F3CD-B182-1F75-3442F8FB5A92}"/>
              </a:ext>
            </a:extLst>
          </p:cNvPr>
          <p:cNvSpPr>
            <a:spLocks noGrp="1"/>
          </p:cNvSpPr>
          <p:nvPr>
            <p:ph type="body" sz="quarter" idx="16" hasCustomPrompt="1"/>
          </p:nvPr>
        </p:nvSpPr>
        <p:spPr>
          <a:xfrm>
            <a:off x="838200" y="5710321"/>
            <a:ext cx="1258957" cy="521928"/>
          </a:xfrm>
        </p:spPr>
        <p:txBody>
          <a:bodyPr>
            <a:normAutofit/>
          </a:bodyPr>
          <a:lstStyle>
            <a:lvl1pPr marL="0" indent="0" algn="ctr">
              <a:buNone/>
              <a:defRPr sz="1600" b="0" i="0">
                <a:latin typeface="Montserrat Light" pitchFamily="2" charset="77"/>
              </a:defRPr>
            </a:lvl1pPr>
          </a:lstStyle>
          <a:p>
            <a:pPr lvl="0"/>
            <a:r>
              <a:rPr lang="en-US" dirty="0"/>
              <a:t>Add Zone</a:t>
            </a:r>
          </a:p>
        </p:txBody>
      </p:sp>
      <p:sp>
        <p:nvSpPr>
          <p:cNvPr id="8" name="Text Placeholder 16">
            <a:extLst>
              <a:ext uri="{FF2B5EF4-FFF2-40B4-BE49-F238E27FC236}">
                <a16:creationId xmlns:a16="http://schemas.microsoft.com/office/drawing/2014/main" id="{A3E25560-6A8E-2A6D-D9ED-C2211253BB20}"/>
              </a:ext>
            </a:extLst>
          </p:cNvPr>
          <p:cNvSpPr>
            <a:spLocks noGrp="1"/>
          </p:cNvSpPr>
          <p:nvPr>
            <p:ph type="body" sz="quarter" idx="17" hasCustomPrompt="1"/>
          </p:nvPr>
        </p:nvSpPr>
        <p:spPr>
          <a:xfrm>
            <a:off x="2110409" y="5710321"/>
            <a:ext cx="1258957" cy="521928"/>
          </a:xfrm>
        </p:spPr>
        <p:txBody>
          <a:bodyPr>
            <a:normAutofit/>
          </a:bodyPr>
          <a:lstStyle>
            <a:lvl1pPr marL="0" indent="0" algn="ctr">
              <a:buNone/>
              <a:defRPr sz="1600" b="0" i="0">
                <a:latin typeface="Montserrat Light" pitchFamily="2" charset="77"/>
              </a:defRPr>
            </a:lvl1pPr>
          </a:lstStyle>
          <a:p>
            <a:pPr lvl="0"/>
            <a:r>
              <a:rPr lang="en-US" dirty="0"/>
              <a:t>Add Height</a:t>
            </a:r>
          </a:p>
        </p:txBody>
      </p:sp>
      <p:sp>
        <p:nvSpPr>
          <p:cNvPr id="9" name="Text Placeholder 16">
            <a:extLst>
              <a:ext uri="{FF2B5EF4-FFF2-40B4-BE49-F238E27FC236}">
                <a16:creationId xmlns:a16="http://schemas.microsoft.com/office/drawing/2014/main" id="{667B729C-8A37-43EB-7658-1F7ED16B6B43}"/>
              </a:ext>
            </a:extLst>
          </p:cNvPr>
          <p:cNvSpPr>
            <a:spLocks noGrp="1"/>
          </p:cNvSpPr>
          <p:nvPr>
            <p:ph type="body" sz="quarter" idx="18" hasCustomPrompt="1"/>
          </p:nvPr>
        </p:nvSpPr>
        <p:spPr>
          <a:xfrm>
            <a:off x="4659929" y="5710321"/>
            <a:ext cx="1258957" cy="869797"/>
          </a:xfrm>
        </p:spPr>
        <p:txBody>
          <a:bodyPr>
            <a:normAutofit/>
          </a:bodyPr>
          <a:lstStyle>
            <a:lvl1pPr marL="0" indent="0" algn="ctr">
              <a:buNone/>
              <a:defRPr sz="1600" b="0" i="0">
                <a:latin typeface="Montserrat Light" pitchFamily="2" charset="77"/>
              </a:defRPr>
            </a:lvl1pPr>
          </a:lstStyle>
          <a:p>
            <a:pPr lvl="0"/>
            <a:r>
              <a:rPr lang="en-US" dirty="0"/>
              <a:t>Add Exposure</a:t>
            </a:r>
          </a:p>
        </p:txBody>
      </p:sp>
      <p:sp>
        <p:nvSpPr>
          <p:cNvPr id="10" name="Text Placeholder 16">
            <a:extLst>
              <a:ext uri="{FF2B5EF4-FFF2-40B4-BE49-F238E27FC236}">
                <a16:creationId xmlns:a16="http://schemas.microsoft.com/office/drawing/2014/main" id="{5BDE28DE-0FE4-2B34-6DB6-E2C7E5A67F49}"/>
              </a:ext>
            </a:extLst>
          </p:cNvPr>
          <p:cNvSpPr>
            <a:spLocks noGrp="1"/>
          </p:cNvSpPr>
          <p:nvPr>
            <p:ph type="body" sz="quarter" idx="19" hasCustomPrompt="1"/>
          </p:nvPr>
        </p:nvSpPr>
        <p:spPr>
          <a:xfrm>
            <a:off x="3372679" y="5710321"/>
            <a:ext cx="1258957" cy="521928"/>
          </a:xfrm>
        </p:spPr>
        <p:txBody>
          <a:bodyPr>
            <a:normAutofit/>
          </a:bodyPr>
          <a:lstStyle>
            <a:lvl1pPr marL="0" indent="0" algn="ctr">
              <a:buNone/>
              <a:defRPr sz="1600" b="0" i="0">
                <a:latin typeface="Montserrat Light" pitchFamily="2" charset="77"/>
              </a:defRPr>
            </a:lvl1pPr>
          </a:lstStyle>
          <a:p>
            <a:pPr lvl="0"/>
            <a:r>
              <a:rPr lang="en-US" dirty="0"/>
              <a:t>Add Width</a:t>
            </a:r>
          </a:p>
        </p:txBody>
      </p:sp>
      <p:sp>
        <p:nvSpPr>
          <p:cNvPr id="12" name="Picture Placeholder 11">
            <a:extLst>
              <a:ext uri="{FF2B5EF4-FFF2-40B4-BE49-F238E27FC236}">
                <a16:creationId xmlns:a16="http://schemas.microsoft.com/office/drawing/2014/main" id="{2DE34630-7992-2A35-6BDE-686BA0B3644B}"/>
              </a:ext>
            </a:extLst>
          </p:cNvPr>
          <p:cNvSpPr>
            <a:spLocks noGrp="1"/>
          </p:cNvSpPr>
          <p:nvPr>
            <p:ph type="pic" sz="quarter" idx="20"/>
          </p:nvPr>
        </p:nvSpPr>
        <p:spPr>
          <a:xfrm>
            <a:off x="6287402" y="1679384"/>
            <a:ext cx="5080686" cy="4435475"/>
          </a:xfrm>
        </p:spPr>
        <p:txBody>
          <a:bodyPr/>
          <a:lstStyle/>
          <a:p>
            <a:endParaRPr lang="en-US"/>
          </a:p>
        </p:txBody>
      </p:sp>
      <p:sp>
        <p:nvSpPr>
          <p:cNvPr id="4" name="Text Placeholder 4">
            <a:extLst>
              <a:ext uri="{FF2B5EF4-FFF2-40B4-BE49-F238E27FC236}">
                <a16:creationId xmlns:a16="http://schemas.microsoft.com/office/drawing/2014/main" id="{3107926C-4108-D3AA-DC67-BEA43D68A474}"/>
              </a:ext>
            </a:extLst>
          </p:cNvPr>
          <p:cNvSpPr>
            <a:spLocks noGrp="1"/>
          </p:cNvSpPr>
          <p:nvPr>
            <p:ph type="body" sz="quarter" idx="11" hasCustomPrompt="1"/>
          </p:nvPr>
        </p:nvSpPr>
        <p:spPr>
          <a:xfrm>
            <a:off x="838200" y="1173893"/>
            <a:ext cx="4143703" cy="342248"/>
          </a:xfrm>
        </p:spPr>
        <p:txBody>
          <a:bodyPr>
            <a:normAutofit/>
          </a:bodyPr>
          <a:lstStyle>
            <a:lvl1pPr marL="0" indent="0">
              <a:buNone/>
              <a:defRPr sz="1800" b="0" i="1">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Genus</a:t>
            </a:r>
          </a:p>
        </p:txBody>
      </p:sp>
      <p:sp>
        <p:nvSpPr>
          <p:cNvPr id="13" name="Text Placeholder 4">
            <a:extLst>
              <a:ext uri="{FF2B5EF4-FFF2-40B4-BE49-F238E27FC236}">
                <a16:creationId xmlns:a16="http://schemas.microsoft.com/office/drawing/2014/main" id="{5CFBE1BA-10DA-BF39-27E3-54491DA94827}"/>
              </a:ext>
            </a:extLst>
          </p:cNvPr>
          <p:cNvSpPr>
            <a:spLocks noGrp="1"/>
          </p:cNvSpPr>
          <p:nvPr>
            <p:ph type="body" sz="quarter" idx="21" hasCustomPrompt="1"/>
          </p:nvPr>
        </p:nvSpPr>
        <p:spPr>
          <a:xfrm>
            <a:off x="1777962" y="1173892"/>
            <a:ext cx="3882507" cy="342248"/>
          </a:xfrm>
        </p:spPr>
        <p:txBody>
          <a:bodyPr>
            <a:normAutofit/>
          </a:bodyPr>
          <a:lstStyle>
            <a:lvl1pPr marL="0" indent="0">
              <a:buNone/>
              <a:defRPr sz="18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‘Species’</a:t>
            </a:r>
          </a:p>
        </p:txBody>
      </p:sp>
    </p:spTree>
    <p:extLst>
      <p:ext uri="{BB962C8B-B14F-4D97-AF65-F5344CB8AC3E}">
        <p14:creationId xmlns:p14="http://schemas.microsoft.com/office/powerpoint/2010/main" val="4197484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S 3 Picture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2005B4-6C26-59F4-EC88-CD5AA7565159}"/>
              </a:ext>
            </a:extLst>
          </p:cNvPr>
          <p:cNvSpPr>
            <a:spLocks noGrp="1"/>
          </p:cNvSpPr>
          <p:nvPr>
            <p:ph type="pic" sz="quarter" idx="10"/>
          </p:nvPr>
        </p:nvSpPr>
        <p:spPr>
          <a:xfrm>
            <a:off x="0" y="0"/>
            <a:ext cx="7036904" cy="6858000"/>
          </a:xfrm>
        </p:spPr>
        <p:txBody>
          <a:bodyPr/>
          <a:lstStyle/>
          <a:p>
            <a:endParaRPr lang="en-US"/>
          </a:p>
        </p:txBody>
      </p:sp>
      <p:sp>
        <p:nvSpPr>
          <p:cNvPr id="17" name="Picture Placeholder 14">
            <a:extLst>
              <a:ext uri="{FF2B5EF4-FFF2-40B4-BE49-F238E27FC236}">
                <a16:creationId xmlns:a16="http://schemas.microsoft.com/office/drawing/2014/main" id="{B100005B-3C2D-723D-37C8-93C37E332B8F}"/>
              </a:ext>
            </a:extLst>
          </p:cNvPr>
          <p:cNvSpPr>
            <a:spLocks noGrp="1"/>
          </p:cNvSpPr>
          <p:nvPr>
            <p:ph type="pic" sz="quarter" idx="13"/>
          </p:nvPr>
        </p:nvSpPr>
        <p:spPr>
          <a:xfrm>
            <a:off x="7254875" y="414"/>
            <a:ext cx="4937125" cy="3319256"/>
          </a:xfrm>
        </p:spPr>
        <p:txBody>
          <a:bodyPr/>
          <a:lstStyle/>
          <a:p>
            <a:endParaRPr lang="en-US"/>
          </a:p>
        </p:txBody>
      </p:sp>
      <p:sp>
        <p:nvSpPr>
          <p:cNvPr id="18" name="Picture Placeholder 14">
            <a:extLst>
              <a:ext uri="{FF2B5EF4-FFF2-40B4-BE49-F238E27FC236}">
                <a16:creationId xmlns:a16="http://schemas.microsoft.com/office/drawing/2014/main" id="{2FF8390D-D1CC-84AA-EA86-57F25FC3765A}"/>
              </a:ext>
            </a:extLst>
          </p:cNvPr>
          <p:cNvSpPr>
            <a:spLocks noGrp="1"/>
          </p:cNvSpPr>
          <p:nvPr>
            <p:ph type="pic" sz="quarter" idx="14"/>
          </p:nvPr>
        </p:nvSpPr>
        <p:spPr>
          <a:xfrm>
            <a:off x="7254875" y="3538745"/>
            <a:ext cx="4937125" cy="3319256"/>
          </a:xfrm>
        </p:spPr>
        <p:txBody>
          <a:bodyPr/>
          <a:lstStyle/>
          <a:p>
            <a:endParaRPr lang="en-US"/>
          </a:p>
        </p:txBody>
      </p:sp>
    </p:spTree>
    <p:extLst>
      <p:ext uri="{BB962C8B-B14F-4D97-AF65-F5344CB8AC3E}">
        <p14:creationId xmlns:p14="http://schemas.microsoft.com/office/powerpoint/2010/main" val="2803524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S Divider">
    <p:bg>
      <p:bgPr>
        <a:solidFill>
          <a:srgbClr val="2B71B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B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10812772" y="6042454"/>
            <a:ext cx="1156196" cy="616426"/>
          </a:xfrm>
          <a:prstGeom prst="rect">
            <a:avLst/>
          </a:prstGeom>
        </p:spPr>
      </p:pic>
      <p:sp>
        <p:nvSpPr>
          <p:cNvPr id="3" name="Text Placeholder 2">
            <a:extLst>
              <a:ext uri="{FF2B5EF4-FFF2-40B4-BE49-F238E27FC236}">
                <a16:creationId xmlns:a16="http://schemas.microsoft.com/office/drawing/2014/main" id="{F052E68B-691B-ADA2-6ACE-F459AC21E4AA}"/>
              </a:ext>
            </a:extLst>
          </p:cNvPr>
          <p:cNvSpPr>
            <a:spLocks noGrp="1"/>
          </p:cNvSpPr>
          <p:nvPr>
            <p:ph type="body" sz="quarter" idx="10" hasCustomPrompt="1"/>
          </p:nvPr>
        </p:nvSpPr>
        <p:spPr>
          <a:xfrm>
            <a:off x="3427412" y="3195637"/>
            <a:ext cx="5337175" cy="466725"/>
          </a:xfrm>
        </p:spPr>
        <p:txBody>
          <a:bodyPr>
            <a:noAutofit/>
          </a:bodyPr>
          <a:lstStyle>
            <a:lvl1pPr marL="0" indent="0" algn="ctr">
              <a:buNone/>
              <a:defRPr sz="2400" b="1" i="0">
                <a:solidFill>
                  <a:schemeClr val="bg1"/>
                </a:solidFill>
                <a:latin typeface="Montserrat" pitchFamily="2" charset="77"/>
              </a:defRPr>
            </a:lvl1pPr>
          </a:lstStyle>
          <a:p>
            <a:pPr lvl="0"/>
            <a:r>
              <a:rPr lang="en-US" dirty="0"/>
              <a:t>DIVIDER DIVIDER DIVIDER</a:t>
            </a:r>
          </a:p>
        </p:txBody>
      </p:sp>
    </p:spTree>
    <p:extLst>
      <p:ext uri="{BB962C8B-B14F-4D97-AF65-F5344CB8AC3E}">
        <p14:creationId xmlns:p14="http://schemas.microsoft.com/office/powerpoint/2010/main" val="4262814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S Quote">
    <p:bg>
      <p:bgPr>
        <a:solidFill>
          <a:srgbClr val="2B71B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6DEE0-A82D-A242-CDC2-3F6630244900}"/>
              </a:ext>
            </a:extLst>
          </p:cNvPr>
          <p:cNvSpPr txBox="1"/>
          <p:nvPr userDrawn="1"/>
        </p:nvSpPr>
        <p:spPr>
          <a:xfrm>
            <a:off x="3192051"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3" name="TextBox 2">
            <a:extLst>
              <a:ext uri="{FF2B5EF4-FFF2-40B4-BE49-F238E27FC236}">
                <a16:creationId xmlns:a16="http://schemas.microsoft.com/office/drawing/2014/main" id="{3623C76E-8E5D-EC3B-571A-ABFD9A0598BE}"/>
              </a:ext>
            </a:extLst>
          </p:cNvPr>
          <p:cNvSpPr txBox="1"/>
          <p:nvPr userDrawn="1"/>
        </p:nvSpPr>
        <p:spPr>
          <a:xfrm>
            <a:off x="8353908"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6" name="Text Placeholder 5">
            <a:extLst>
              <a:ext uri="{FF2B5EF4-FFF2-40B4-BE49-F238E27FC236}">
                <a16:creationId xmlns:a16="http://schemas.microsoft.com/office/drawing/2014/main" id="{DC2ECF6E-5A6C-B83D-FEB0-070DF84BDF87}"/>
              </a:ext>
            </a:extLst>
          </p:cNvPr>
          <p:cNvSpPr>
            <a:spLocks noGrp="1"/>
          </p:cNvSpPr>
          <p:nvPr>
            <p:ph type="body" sz="quarter" idx="10" hasCustomPrompt="1"/>
          </p:nvPr>
        </p:nvSpPr>
        <p:spPr>
          <a:xfrm>
            <a:off x="3699358" y="3209926"/>
            <a:ext cx="5434012" cy="865188"/>
          </a:xfrm>
        </p:spPr>
        <p:txBody>
          <a:bodyPr>
            <a:normAutofit/>
          </a:bodyPr>
          <a:lstStyle>
            <a:lvl1pPr marL="0" indent="0">
              <a:buNone/>
              <a:defRPr sz="2200" b="0" i="0">
                <a:solidFill>
                  <a:schemeClr val="bg1"/>
                </a:solidFill>
                <a:latin typeface="Montserrat Light" pitchFamily="2" charset="77"/>
              </a:defRPr>
            </a:lvl1pPr>
          </a:lstStyle>
          <a:p>
            <a:pPr lvl="0"/>
            <a:r>
              <a:rPr lang="en-US" dirty="0"/>
              <a:t>Place quotes on upper half of line</a:t>
            </a:r>
          </a:p>
        </p:txBody>
      </p:sp>
      <p:sp>
        <p:nvSpPr>
          <p:cNvPr id="8" name="Text Placeholder 7">
            <a:extLst>
              <a:ext uri="{FF2B5EF4-FFF2-40B4-BE49-F238E27FC236}">
                <a16:creationId xmlns:a16="http://schemas.microsoft.com/office/drawing/2014/main" id="{8599E377-E5F1-A221-F199-90D5AEA7DD6E}"/>
              </a:ext>
            </a:extLst>
          </p:cNvPr>
          <p:cNvSpPr>
            <a:spLocks noGrp="1"/>
          </p:cNvSpPr>
          <p:nvPr>
            <p:ph type="body" sz="quarter" idx="11" hasCustomPrompt="1"/>
          </p:nvPr>
        </p:nvSpPr>
        <p:spPr>
          <a:xfrm>
            <a:off x="7484027" y="3982997"/>
            <a:ext cx="1957388" cy="519112"/>
          </a:xfrm>
        </p:spPr>
        <p:txBody>
          <a:bodyPr>
            <a:normAutofit/>
          </a:bodyPr>
          <a:lstStyle>
            <a:lvl1pPr marL="0" indent="0">
              <a:buNone/>
              <a:defRPr sz="1400">
                <a:solidFill>
                  <a:schemeClr val="bg1"/>
                </a:solidFill>
              </a:defRPr>
            </a:lvl1pPr>
          </a:lstStyle>
          <a:p>
            <a:pPr lvl="0"/>
            <a:r>
              <a:rPr lang="en-US" dirty="0"/>
              <a:t>-Person</a:t>
            </a:r>
          </a:p>
        </p:txBody>
      </p:sp>
      <p:sp>
        <p:nvSpPr>
          <p:cNvPr id="4" name="Rectangle 3">
            <a:extLst>
              <a:ext uri="{FF2B5EF4-FFF2-40B4-BE49-F238E27FC236}">
                <a16:creationId xmlns:a16="http://schemas.microsoft.com/office/drawing/2014/main" id="{628D0677-FE62-8A09-78B2-4C99B539F1E5}"/>
              </a:ext>
            </a:extLst>
          </p:cNvPr>
          <p:cNvSpPr/>
          <p:nvPr userDrawn="1"/>
        </p:nvSpPr>
        <p:spPr>
          <a:xfrm>
            <a:off x="10589741" y="6042454"/>
            <a:ext cx="1602259" cy="815546"/>
          </a:xfrm>
          <a:prstGeom prst="rect">
            <a:avLst/>
          </a:prstGeom>
          <a:solidFill>
            <a:srgbClr val="2B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D2011A-623C-3F92-60A2-7EBF3361F277}"/>
              </a:ext>
            </a:extLst>
          </p:cNvPr>
          <p:cNvPicPr>
            <a:picLocks noChangeAspect="1"/>
          </p:cNvPicPr>
          <p:nvPr userDrawn="1"/>
        </p:nvPicPr>
        <p:blipFill>
          <a:blip r:embed="rId2"/>
          <a:srcRect/>
          <a:stretch/>
        </p:blipFill>
        <p:spPr>
          <a:xfrm>
            <a:off x="10812772" y="6042454"/>
            <a:ext cx="1156196" cy="616426"/>
          </a:xfrm>
          <a:prstGeom prst="rect">
            <a:avLst/>
          </a:prstGeom>
        </p:spPr>
      </p:pic>
    </p:spTree>
    <p:extLst>
      <p:ext uri="{BB962C8B-B14F-4D97-AF65-F5344CB8AC3E}">
        <p14:creationId xmlns:p14="http://schemas.microsoft.com/office/powerpoint/2010/main" val="3656228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S Question">
    <p:bg>
      <p:bgPr>
        <a:solidFill>
          <a:srgbClr val="2B71B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sp>
        <p:nvSpPr>
          <p:cNvPr id="2" name="Rectangle 1">
            <a:extLst>
              <a:ext uri="{FF2B5EF4-FFF2-40B4-BE49-F238E27FC236}">
                <a16:creationId xmlns:a16="http://schemas.microsoft.com/office/drawing/2014/main" id="{CB72CEFE-4C42-7627-B692-007F68CA77B1}"/>
              </a:ext>
            </a:extLst>
          </p:cNvPr>
          <p:cNvSpPr/>
          <p:nvPr userDrawn="1"/>
        </p:nvSpPr>
        <p:spPr>
          <a:xfrm>
            <a:off x="10589741" y="6042454"/>
            <a:ext cx="1602259" cy="815546"/>
          </a:xfrm>
          <a:prstGeom prst="rect">
            <a:avLst/>
          </a:prstGeom>
          <a:solidFill>
            <a:srgbClr val="2B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9A4D79-D251-934B-D1D7-61AFF5793A45}"/>
              </a:ext>
            </a:extLst>
          </p:cNvPr>
          <p:cNvPicPr>
            <a:picLocks noChangeAspect="1"/>
          </p:cNvPicPr>
          <p:nvPr userDrawn="1"/>
        </p:nvPicPr>
        <p:blipFill>
          <a:blip r:embed="rId2"/>
          <a:srcRect/>
          <a:stretch/>
        </p:blipFill>
        <p:spPr>
          <a:xfrm>
            <a:off x="10812772" y="6042454"/>
            <a:ext cx="1156196" cy="616426"/>
          </a:xfrm>
          <a:prstGeom prst="rect">
            <a:avLst/>
          </a:prstGeom>
        </p:spPr>
      </p:pic>
      <p:sp>
        <p:nvSpPr>
          <p:cNvPr id="5" name="Text Placeholder 2">
            <a:extLst>
              <a:ext uri="{FF2B5EF4-FFF2-40B4-BE49-F238E27FC236}">
                <a16:creationId xmlns:a16="http://schemas.microsoft.com/office/drawing/2014/main" id="{9D481EBD-C852-730D-F69A-D8C0C0185D16}"/>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6" name="Text Placeholder 2">
            <a:extLst>
              <a:ext uri="{FF2B5EF4-FFF2-40B4-BE49-F238E27FC236}">
                <a16:creationId xmlns:a16="http://schemas.microsoft.com/office/drawing/2014/main" id="{745CA41A-C3EC-BEA0-F9BE-EDA7FBC62F94}"/>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spTree>
    <p:extLst>
      <p:ext uri="{BB962C8B-B14F-4D97-AF65-F5344CB8AC3E}">
        <p14:creationId xmlns:p14="http://schemas.microsoft.com/office/powerpoint/2010/main" val="8129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S Social">
    <p:bg>
      <p:bgPr>
        <a:solidFill>
          <a:srgbClr val="2B71B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B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E03A41-34C1-B014-06E4-B24B78659D69}"/>
              </a:ext>
            </a:extLst>
          </p:cNvPr>
          <p:cNvSpPr txBox="1"/>
          <p:nvPr userDrawn="1"/>
        </p:nvSpPr>
        <p:spPr>
          <a:xfrm>
            <a:off x="3515073" y="2589462"/>
            <a:ext cx="5161854" cy="1469954"/>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1" i="0" dirty="0">
                <a:solidFill>
                  <a:schemeClr val="bg1"/>
                </a:solidFill>
                <a:latin typeface="Montserrat" pitchFamily="2" charset="77"/>
              </a:rPr>
              <a:t>Get Social With Us!</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0" i="0" dirty="0">
                <a:solidFill>
                  <a:schemeClr val="bg1"/>
                </a:solidFill>
                <a:latin typeface="Montserrat Light" pitchFamily="2" charset="77"/>
              </a:rPr>
              <a:t>@</a:t>
            </a:r>
            <a:r>
              <a:rPr lang="en-US" sz="2400" b="0" i="0" dirty="0" err="1">
                <a:solidFill>
                  <a:schemeClr val="bg1"/>
                </a:solidFill>
                <a:latin typeface="Montserrat Light" pitchFamily="2" charset="77"/>
              </a:rPr>
              <a:t>EndlessSummerHydrangeas</a:t>
            </a:r>
            <a:endParaRPr lang="en-US" sz="2400" b="0" i="0" dirty="0">
              <a:solidFill>
                <a:schemeClr val="bg1"/>
              </a:solidFill>
              <a:latin typeface="Montserrat Light" pitchFamily="2" charset="77"/>
            </a:endParaRPr>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4780912" y="1386851"/>
            <a:ext cx="2444569" cy="952192"/>
          </a:xfrm>
          <a:prstGeom prst="rect">
            <a:avLst/>
          </a:prstGeom>
        </p:spPr>
      </p:pic>
      <p:grpSp>
        <p:nvGrpSpPr>
          <p:cNvPr id="18" name="Group 17">
            <a:extLst>
              <a:ext uri="{FF2B5EF4-FFF2-40B4-BE49-F238E27FC236}">
                <a16:creationId xmlns:a16="http://schemas.microsoft.com/office/drawing/2014/main" id="{4EE8C5D8-3C29-BD7C-7208-A1C7E8062A42}"/>
              </a:ext>
            </a:extLst>
          </p:cNvPr>
          <p:cNvGrpSpPr/>
          <p:nvPr userDrawn="1"/>
        </p:nvGrpSpPr>
        <p:grpSpPr>
          <a:xfrm>
            <a:off x="3669445" y="4600244"/>
            <a:ext cx="4853109" cy="660476"/>
            <a:chOff x="3669445" y="4600244"/>
            <a:chExt cx="4853109" cy="660476"/>
          </a:xfrm>
        </p:grpSpPr>
        <p:pic>
          <p:nvPicPr>
            <p:cNvPr id="6" name="Picture 5" descr="Icon&#10;&#10;Description automatically generated">
              <a:extLst>
                <a:ext uri="{FF2B5EF4-FFF2-40B4-BE49-F238E27FC236}">
                  <a16:creationId xmlns:a16="http://schemas.microsoft.com/office/drawing/2014/main" id="{919CDAE3-D014-2E67-110A-F0043F3146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21031" y="4600244"/>
              <a:ext cx="660476" cy="660476"/>
            </a:xfrm>
            <a:prstGeom prst="rect">
              <a:avLst/>
            </a:prstGeom>
          </p:spPr>
        </p:pic>
        <p:pic>
          <p:nvPicPr>
            <p:cNvPr id="9" name="Picture 8" descr="Icon&#10;&#10;Description automatically generated">
              <a:extLst>
                <a:ext uri="{FF2B5EF4-FFF2-40B4-BE49-F238E27FC236}">
                  <a16:creationId xmlns:a16="http://schemas.microsoft.com/office/drawing/2014/main" id="{C736803E-DF71-E21E-721D-3F80157C29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10490" y="4600244"/>
              <a:ext cx="660476" cy="660476"/>
            </a:xfrm>
            <a:prstGeom prst="rect">
              <a:avLst/>
            </a:prstGeom>
          </p:spPr>
        </p:pic>
        <p:pic>
          <p:nvPicPr>
            <p:cNvPr id="13" name="Picture 12" descr="Logo, icon&#10;&#10;Description automatically generated">
              <a:extLst>
                <a:ext uri="{FF2B5EF4-FFF2-40B4-BE49-F238E27FC236}">
                  <a16:creationId xmlns:a16="http://schemas.microsoft.com/office/drawing/2014/main" id="{D95ADC53-FFD8-E5F5-3AF8-AA4AAA5A21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62078" y="4600244"/>
              <a:ext cx="660476" cy="660476"/>
            </a:xfrm>
            <a:prstGeom prst="rect">
              <a:avLst/>
            </a:prstGeom>
          </p:spPr>
        </p:pic>
        <p:pic>
          <p:nvPicPr>
            <p:cNvPr id="14" name="Picture 13" descr="Icon&#10;&#10;Description automatically generated">
              <a:extLst>
                <a:ext uri="{FF2B5EF4-FFF2-40B4-BE49-F238E27FC236}">
                  <a16:creationId xmlns:a16="http://schemas.microsoft.com/office/drawing/2014/main" id="{8E2AD6EB-0731-68B3-F41D-717A637228A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9445" y="4600244"/>
              <a:ext cx="660476" cy="660476"/>
            </a:xfrm>
            <a:prstGeom prst="rect">
              <a:avLst/>
            </a:prstGeom>
          </p:spPr>
        </p:pic>
        <p:pic>
          <p:nvPicPr>
            <p:cNvPr id="16" name="Picture 15" descr="A black and white circle with a black circle and a black circle with a black background&#10;&#10;Description automatically generated">
              <a:extLst>
                <a:ext uri="{FF2B5EF4-FFF2-40B4-BE49-F238E27FC236}">
                  <a16:creationId xmlns:a16="http://schemas.microsoft.com/office/drawing/2014/main" id="{5AA8A9F4-58A6-DD47-0AA3-1A8AF220AF7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186283" y="4606541"/>
              <a:ext cx="654179" cy="654179"/>
            </a:xfrm>
            <a:prstGeom prst="rect">
              <a:avLst/>
            </a:prstGeom>
          </p:spPr>
        </p:pic>
        <p:pic>
          <p:nvPicPr>
            <p:cNvPr id="17" name="Picture 16" descr="A black and white circle with a letter in it&#10;&#10;Description automatically generated">
              <a:extLst>
                <a:ext uri="{FF2B5EF4-FFF2-40B4-BE49-F238E27FC236}">
                  <a16:creationId xmlns:a16="http://schemas.microsoft.com/office/drawing/2014/main" id="{591C202F-24CF-D841-240A-9AB73FF7DE3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351535" y="4600244"/>
              <a:ext cx="654179" cy="654179"/>
            </a:xfrm>
            <a:prstGeom prst="rect">
              <a:avLst/>
            </a:prstGeom>
          </p:spPr>
        </p:pic>
      </p:grpSp>
    </p:spTree>
    <p:extLst>
      <p:ext uri="{BB962C8B-B14F-4D97-AF65-F5344CB8AC3E}">
        <p14:creationId xmlns:p14="http://schemas.microsoft.com/office/powerpoint/2010/main" val="1572623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S Questions + Social">
    <p:bg>
      <p:bgPr>
        <a:solidFill>
          <a:srgbClr val="2B71B8"/>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sp>
        <p:nvSpPr>
          <p:cNvPr id="2" name="TextBox 1">
            <a:extLst>
              <a:ext uri="{FF2B5EF4-FFF2-40B4-BE49-F238E27FC236}">
                <a16:creationId xmlns:a16="http://schemas.microsoft.com/office/drawing/2014/main" id="{66251314-32F8-3FE5-073A-2D215768B5F6}"/>
              </a:ext>
            </a:extLst>
          </p:cNvPr>
          <p:cNvSpPr txBox="1"/>
          <p:nvPr userDrawn="1"/>
        </p:nvSpPr>
        <p:spPr>
          <a:xfrm>
            <a:off x="-829500" y="5670553"/>
            <a:ext cx="51618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pitchFamily="2" charset="77"/>
              </a:rPr>
              <a:t>Get Social With 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Light" pitchFamily="2" charset="77"/>
              </a:rPr>
              <a:t>@</a:t>
            </a:r>
            <a:r>
              <a:rPr lang="en-US" sz="1600" b="0" i="0" dirty="0" err="1">
                <a:solidFill>
                  <a:schemeClr val="bg1"/>
                </a:solidFill>
                <a:latin typeface="Montserrat Light" pitchFamily="2" charset="77"/>
              </a:rPr>
              <a:t>EndlessSummerHydrangeas</a:t>
            </a:r>
            <a:endParaRPr lang="en-US" sz="1600" b="0" i="0" dirty="0">
              <a:solidFill>
                <a:schemeClr val="bg1"/>
              </a:solidFill>
              <a:latin typeface="Montserrat Light" pitchFamily="2" charset="77"/>
            </a:endParaRPr>
          </a:p>
        </p:txBody>
      </p:sp>
      <p:sp>
        <p:nvSpPr>
          <p:cNvPr id="9" name="Text Placeholder 2">
            <a:extLst>
              <a:ext uri="{FF2B5EF4-FFF2-40B4-BE49-F238E27FC236}">
                <a16:creationId xmlns:a16="http://schemas.microsoft.com/office/drawing/2014/main" id="{58C921C3-923D-24F8-01AF-A9FC16C7325E}"/>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4" name="Rectangle 3">
            <a:extLst>
              <a:ext uri="{FF2B5EF4-FFF2-40B4-BE49-F238E27FC236}">
                <a16:creationId xmlns:a16="http://schemas.microsoft.com/office/drawing/2014/main" id="{A0EEEE6A-0DB9-120A-06C0-5C3A0CE1ADA2}"/>
              </a:ext>
            </a:extLst>
          </p:cNvPr>
          <p:cNvSpPr/>
          <p:nvPr userDrawn="1"/>
        </p:nvSpPr>
        <p:spPr>
          <a:xfrm>
            <a:off x="10589741" y="6042454"/>
            <a:ext cx="1602259" cy="815546"/>
          </a:xfrm>
          <a:prstGeom prst="rect">
            <a:avLst/>
          </a:prstGeom>
          <a:solidFill>
            <a:srgbClr val="2B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86276ED-91AB-CAA3-6740-B04AC8B24FD2}"/>
              </a:ext>
            </a:extLst>
          </p:cNvPr>
          <p:cNvPicPr>
            <a:picLocks noChangeAspect="1"/>
          </p:cNvPicPr>
          <p:nvPr userDrawn="1"/>
        </p:nvPicPr>
        <p:blipFill>
          <a:blip r:embed="rId2"/>
          <a:srcRect/>
          <a:stretch/>
        </p:blipFill>
        <p:spPr>
          <a:xfrm>
            <a:off x="10812772" y="6042454"/>
            <a:ext cx="1156196" cy="616426"/>
          </a:xfrm>
          <a:prstGeom prst="rect">
            <a:avLst/>
          </a:prstGeom>
        </p:spPr>
      </p:pic>
      <p:sp>
        <p:nvSpPr>
          <p:cNvPr id="10" name="Text Placeholder 2">
            <a:extLst>
              <a:ext uri="{FF2B5EF4-FFF2-40B4-BE49-F238E27FC236}">
                <a16:creationId xmlns:a16="http://schemas.microsoft.com/office/drawing/2014/main" id="{45635202-39FB-6369-5909-7B151D2A658E}"/>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grpSp>
        <p:nvGrpSpPr>
          <p:cNvPr id="12" name="Group 11">
            <a:extLst>
              <a:ext uri="{FF2B5EF4-FFF2-40B4-BE49-F238E27FC236}">
                <a16:creationId xmlns:a16="http://schemas.microsoft.com/office/drawing/2014/main" id="{EE13D3EC-1E69-7B53-E733-6BF9563B1137}"/>
              </a:ext>
            </a:extLst>
          </p:cNvPr>
          <p:cNvGrpSpPr/>
          <p:nvPr userDrawn="1"/>
        </p:nvGrpSpPr>
        <p:grpSpPr>
          <a:xfrm>
            <a:off x="641564" y="6350667"/>
            <a:ext cx="2219726" cy="302090"/>
            <a:chOff x="3669445" y="4600244"/>
            <a:chExt cx="4853109" cy="660476"/>
          </a:xfrm>
        </p:grpSpPr>
        <p:pic>
          <p:nvPicPr>
            <p:cNvPr id="14" name="Picture 13" descr="Icon&#10;&#10;Description automatically generated">
              <a:extLst>
                <a:ext uri="{FF2B5EF4-FFF2-40B4-BE49-F238E27FC236}">
                  <a16:creationId xmlns:a16="http://schemas.microsoft.com/office/drawing/2014/main" id="{C9471376-BC19-A7E4-2314-69C1B92139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21031" y="4600244"/>
              <a:ext cx="660476" cy="660476"/>
            </a:xfrm>
            <a:prstGeom prst="rect">
              <a:avLst/>
            </a:prstGeom>
          </p:spPr>
        </p:pic>
        <p:pic>
          <p:nvPicPr>
            <p:cNvPr id="15" name="Picture 14" descr="Icon&#10;&#10;Description automatically generated">
              <a:extLst>
                <a:ext uri="{FF2B5EF4-FFF2-40B4-BE49-F238E27FC236}">
                  <a16:creationId xmlns:a16="http://schemas.microsoft.com/office/drawing/2014/main" id="{EA547878-E4D4-EA99-6E5D-D10A63719E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10490" y="4600244"/>
              <a:ext cx="660476" cy="660476"/>
            </a:xfrm>
            <a:prstGeom prst="rect">
              <a:avLst/>
            </a:prstGeom>
          </p:spPr>
        </p:pic>
        <p:pic>
          <p:nvPicPr>
            <p:cNvPr id="16" name="Picture 15" descr="Logo, icon&#10;&#10;Description automatically generated">
              <a:extLst>
                <a:ext uri="{FF2B5EF4-FFF2-40B4-BE49-F238E27FC236}">
                  <a16:creationId xmlns:a16="http://schemas.microsoft.com/office/drawing/2014/main" id="{8BECC2D1-457A-9BF1-3D52-8A996643FFD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62078" y="4600244"/>
              <a:ext cx="660476" cy="660476"/>
            </a:xfrm>
            <a:prstGeom prst="rect">
              <a:avLst/>
            </a:prstGeom>
          </p:spPr>
        </p:pic>
        <p:pic>
          <p:nvPicPr>
            <p:cNvPr id="17" name="Picture 16" descr="Icon&#10;&#10;Description automatically generated">
              <a:extLst>
                <a:ext uri="{FF2B5EF4-FFF2-40B4-BE49-F238E27FC236}">
                  <a16:creationId xmlns:a16="http://schemas.microsoft.com/office/drawing/2014/main" id="{D5A13948-B134-919A-C3E2-F9B15C7C507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9445" y="4600244"/>
              <a:ext cx="660476" cy="660476"/>
            </a:xfrm>
            <a:prstGeom prst="rect">
              <a:avLst/>
            </a:prstGeom>
          </p:spPr>
        </p:pic>
        <p:pic>
          <p:nvPicPr>
            <p:cNvPr id="18" name="Picture 17" descr="A black and white circle with a black circle and a black circle with a black background&#10;&#10;Description automatically generated">
              <a:extLst>
                <a:ext uri="{FF2B5EF4-FFF2-40B4-BE49-F238E27FC236}">
                  <a16:creationId xmlns:a16="http://schemas.microsoft.com/office/drawing/2014/main" id="{79B60810-D38E-E673-6BAA-332CEEF1519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186283" y="4606541"/>
              <a:ext cx="654179" cy="654179"/>
            </a:xfrm>
            <a:prstGeom prst="rect">
              <a:avLst/>
            </a:prstGeom>
          </p:spPr>
        </p:pic>
        <p:pic>
          <p:nvPicPr>
            <p:cNvPr id="19" name="Picture 18" descr="A black and white circle with a letter in it&#10;&#10;Description automatically generated">
              <a:extLst>
                <a:ext uri="{FF2B5EF4-FFF2-40B4-BE49-F238E27FC236}">
                  <a16:creationId xmlns:a16="http://schemas.microsoft.com/office/drawing/2014/main" id="{D83105F4-9D2C-2109-6910-0325151208E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351535" y="4600244"/>
              <a:ext cx="654179" cy="654179"/>
            </a:xfrm>
            <a:prstGeom prst="rect">
              <a:avLst/>
            </a:prstGeom>
          </p:spPr>
        </p:pic>
      </p:grpSp>
    </p:spTree>
    <p:extLst>
      <p:ext uri="{BB962C8B-B14F-4D97-AF65-F5344CB8AC3E}">
        <p14:creationId xmlns:p14="http://schemas.microsoft.com/office/powerpoint/2010/main" val="1541670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S End Screen">
    <p:bg>
      <p:bgPr>
        <a:solidFill>
          <a:srgbClr val="2B71B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682040-33AD-35B9-A060-4F392F789385}"/>
              </a:ext>
            </a:extLst>
          </p:cNvPr>
          <p:cNvSpPr txBox="1"/>
          <p:nvPr userDrawn="1"/>
        </p:nvSpPr>
        <p:spPr>
          <a:xfrm>
            <a:off x="4847446" y="3166440"/>
            <a:ext cx="51618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dirty="0">
                <a:solidFill>
                  <a:schemeClr val="bg1"/>
                </a:solidFill>
                <a:latin typeface="Montserrat" pitchFamily="2" charset="77"/>
              </a:rPr>
              <a:t>THANK YOU!</a:t>
            </a:r>
          </a:p>
        </p:txBody>
      </p:sp>
      <p:cxnSp>
        <p:nvCxnSpPr>
          <p:cNvPr id="3" name="Straight Connector 2">
            <a:extLst>
              <a:ext uri="{FF2B5EF4-FFF2-40B4-BE49-F238E27FC236}">
                <a16:creationId xmlns:a16="http://schemas.microsoft.com/office/drawing/2014/main" id="{B422FC26-B88E-C36F-3281-37F82D7F7571}"/>
              </a:ext>
            </a:extLst>
          </p:cNvPr>
          <p:cNvCxnSpPr>
            <a:cxnSpLocks/>
          </p:cNvCxnSpPr>
          <p:nvPr userDrawn="1"/>
        </p:nvCxnSpPr>
        <p:spPr>
          <a:xfrm>
            <a:off x="5433393" y="2983671"/>
            <a:ext cx="0" cy="8906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69B02BF-E536-76C7-0615-234A2F926E07}"/>
              </a:ext>
            </a:extLst>
          </p:cNvPr>
          <p:cNvSpPr/>
          <p:nvPr userDrawn="1"/>
        </p:nvSpPr>
        <p:spPr>
          <a:xfrm>
            <a:off x="10589741" y="6042454"/>
            <a:ext cx="1602259" cy="815546"/>
          </a:xfrm>
          <a:prstGeom prst="rect">
            <a:avLst/>
          </a:prstGeom>
          <a:solidFill>
            <a:srgbClr val="2B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E5D638-0BE0-7D97-38D4-3B7447D9C184}"/>
              </a:ext>
            </a:extLst>
          </p:cNvPr>
          <p:cNvPicPr>
            <a:picLocks noChangeAspect="1"/>
          </p:cNvPicPr>
          <p:nvPr userDrawn="1"/>
        </p:nvPicPr>
        <p:blipFill>
          <a:blip r:embed="rId2"/>
          <a:srcRect/>
          <a:stretch/>
        </p:blipFill>
        <p:spPr>
          <a:xfrm>
            <a:off x="2634107" y="2936300"/>
            <a:ext cx="2408199" cy="938026"/>
          </a:xfrm>
          <a:prstGeom prst="rect">
            <a:avLst/>
          </a:prstGeom>
        </p:spPr>
      </p:pic>
    </p:spTree>
    <p:extLst>
      <p:ext uri="{BB962C8B-B14F-4D97-AF65-F5344CB8AC3E}">
        <p14:creationId xmlns:p14="http://schemas.microsoft.com/office/powerpoint/2010/main" val="1124147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 Title">
    <p:bg>
      <p:bgPr>
        <a:solidFill>
          <a:srgbClr val="742F8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2454749" y="3193527"/>
            <a:ext cx="2050221" cy="938026"/>
          </a:xfrm>
          <a:prstGeom prst="rect">
            <a:avLst/>
          </a:prstGeom>
        </p:spPr>
      </p:pic>
      <p:cxnSp>
        <p:nvCxnSpPr>
          <p:cNvPr id="14" name="Straight Connector 13">
            <a:extLst>
              <a:ext uri="{FF2B5EF4-FFF2-40B4-BE49-F238E27FC236}">
                <a16:creationId xmlns:a16="http://schemas.microsoft.com/office/drawing/2014/main" id="{2272F7A6-C0C3-94E1-A434-38797049F07E}"/>
              </a:ext>
            </a:extLst>
          </p:cNvPr>
          <p:cNvCxnSpPr>
            <a:cxnSpLocks/>
          </p:cNvCxnSpPr>
          <p:nvPr userDrawn="1"/>
        </p:nvCxnSpPr>
        <p:spPr>
          <a:xfrm>
            <a:off x="4930346" y="3225656"/>
            <a:ext cx="0" cy="7351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F5DE98C-17FF-01B9-D4EE-D90921F01E09}"/>
              </a:ext>
            </a:extLst>
          </p:cNvPr>
          <p:cNvSpPr>
            <a:spLocks noGrp="1"/>
          </p:cNvSpPr>
          <p:nvPr>
            <p:ph type="body" sz="quarter" idx="10" hasCustomPrompt="1"/>
          </p:nvPr>
        </p:nvSpPr>
        <p:spPr>
          <a:xfrm>
            <a:off x="5187478" y="3498683"/>
            <a:ext cx="5402263" cy="327715"/>
          </a:xfrm>
        </p:spPr>
        <p:txBody>
          <a:bodyPr>
            <a:normAutofit/>
          </a:bodyPr>
          <a:lstStyle>
            <a:lvl1pPr marL="0" indent="0">
              <a:buNone/>
              <a:defRPr sz="2400" b="1" i="0">
                <a:solidFill>
                  <a:schemeClr val="bg1"/>
                </a:solidFill>
                <a:latin typeface="Montserrat" pitchFamily="2" charset="77"/>
              </a:defRPr>
            </a:lvl1pPr>
          </a:lstStyle>
          <a:p>
            <a:pPr lvl="0"/>
            <a:r>
              <a:rPr lang="en-US" dirty="0"/>
              <a:t>PRESENTATION TITLE</a:t>
            </a:r>
          </a:p>
        </p:txBody>
      </p:sp>
    </p:spTree>
    <p:extLst>
      <p:ext uri="{BB962C8B-B14F-4D97-AF65-F5344CB8AC3E}">
        <p14:creationId xmlns:p14="http://schemas.microsoft.com/office/powerpoint/2010/main" val="49182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iley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b="1"/>
            </a:lvl1pPr>
          </a:lstStyle>
          <a:p>
            <a:r>
              <a:rPr lang="en-US" dirty="0"/>
              <a:t>HEADLINE HEADLINE HEADLINE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791731"/>
            <a:ext cx="5080686" cy="4275438"/>
          </a:xfrm>
        </p:spPr>
        <p:txBody>
          <a:bodyPr/>
          <a:lstStyle>
            <a:lvl1pPr marL="0" indent="0">
              <a:buClr>
                <a:schemeClr val="bg2">
                  <a:lumMod val="50000"/>
                </a:schemeClr>
              </a:buClr>
              <a:buNone/>
              <a:defRPr/>
            </a:lvl1pPr>
            <a:lvl2pPr>
              <a:buClr>
                <a:schemeClr val="bg2">
                  <a:lumMod val="50000"/>
                </a:schemeClr>
              </a:buClr>
              <a:defRPr/>
            </a:lvl2pPr>
            <a:lvl3pPr>
              <a:buClr>
                <a:schemeClr val="bg2">
                  <a:lumMod val="50000"/>
                </a:schemeClr>
              </a:buClr>
              <a:defRPr/>
            </a:lvl3pPr>
            <a:lvl4pPr>
              <a:buClr>
                <a:schemeClr val="bg2">
                  <a:lumMod val="50000"/>
                </a:schemeClr>
              </a:buClr>
              <a:defRPr sz="1400"/>
            </a:lvl4pPr>
            <a:lvl5pPr>
              <a:buClr>
                <a:schemeClr val="bg2">
                  <a:lumMod val="50000"/>
                </a:schemeClr>
              </a:buClr>
              <a:defRPr sz="1200"/>
            </a:lvl5pPr>
            <a:lvl6pPr>
              <a:buClr>
                <a:schemeClr val="bg2">
                  <a:lumMod val="50000"/>
                </a:schemeClr>
              </a:buClr>
              <a:defRPr sz="1200">
                <a:solidFill>
                  <a:schemeClr val="bg2">
                    <a:lumMod val="50000"/>
                  </a:schemeClr>
                </a:solidFill>
              </a:defRPr>
            </a:lvl6pPr>
            <a:lvl7pPr>
              <a:buClr>
                <a:schemeClr val="bg2">
                  <a:lumMod val="50000"/>
                </a:schemeClr>
              </a:buClr>
              <a:defRPr sz="1200">
                <a:solidFill>
                  <a:schemeClr val="bg2">
                    <a:lumMod val="50000"/>
                  </a:schemeClr>
                </a:solidFill>
              </a:defRPr>
            </a:lvl7pPr>
            <a:lvl8pPr>
              <a:buClr>
                <a:schemeClr val="bg2">
                  <a:lumMod val="50000"/>
                </a:schemeClr>
              </a:buClr>
              <a:defRPr sz="1200">
                <a:solidFill>
                  <a:schemeClr val="bg2">
                    <a:lumMod val="50000"/>
                  </a:schemeClr>
                </a:solidFill>
              </a:defRPr>
            </a:lvl8pPr>
            <a:lvl9pPr marL="3943350" indent="-285750">
              <a:buClr>
                <a:schemeClr val="bg2">
                  <a:lumMod val="50000"/>
                </a:schemeClr>
              </a:buClr>
              <a:buFont typeface="Arial" panose="020B0604020202020204" pitchFamily="34" charset="0"/>
              <a:buChar char="•"/>
              <a:defRPr sz="1200">
                <a:solidFill>
                  <a:schemeClr val="bg2">
                    <a:lumMod val="50000"/>
                  </a:schemeClr>
                </a:solidFill>
              </a:defRPr>
            </a:lvl9pPr>
          </a:lstStyle>
          <a:p>
            <a:r>
              <a:rPr lang="en-US" dirty="0"/>
              <a:t>Image or Text	</a:t>
            </a:r>
          </a:p>
          <a:p>
            <a:pPr lvl="0"/>
            <a:endParaRPr lang="en-US" dirty="0"/>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6287530" y="1791731"/>
            <a:ext cx="5080686" cy="4275438"/>
          </a:xfrm>
        </p:spPr>
        <p:txBody>
          <a:bodyPr/>
          <a:lstStyle>
            <a:lvl1pPr marL="0" indent="0">
              <a:buFont typeface="Arial" panose="020B0604020202020204" pitchFamily="34" charset="0"/>
              <a:buNone/>
              <a:defRPr/>
            </a:lvl1pPr>
            <a:lvl2pPr>
              <a:defRPr/>
            </a:lvl2pPr>
            <a:lvl3pPr>
              <a:defRPr/>
            </a:lvl3pPr>
            <a:lvl4pPr>
              <a:defRPr/>
            </a:lvl4pPr>
            <a:lvl5pPr>
              <a:defRPr/>
            </a:lvl5pPr>
            <a:lvl6pPr>
              <a:defRPr/>
            </a:lvl6pPr>
            <a:lvl7pPr>
              <a:defRPr/>
            </a:lvl7pPr>
            <a:lvl8pPr>
              <a:defRPr/>
            </a:lvl8pPr>
          </a:lstStyle>
          <a:p>
            <a:r>
              <a:rPr lang="en-US" dirty="0"/>
              <a:t>Image or Text	</a:t>
            </a:r>
          </a:p>
          <a:p>
            <a:pPr lvl="0"/>
            <a:endParaRPr lang="en-US" dirty="0"/>
          </a:p>
        </p:txBody>
      </p:sp>
      <p:sp>
        <p:nvSpPr>
          <p:cNvPr id="5" name="Text Placeholder 4">
            <a:extLst>
              <a:ext uri="{FF2B5EF4-FFF2-40B4-BE49-F238E27FC236}">
                <a16:creationId xmlns:a16="http://schemas.microsoft.com/office/drawing/2014/main" id="{204CC406-15A2-4D9E-A534-9C90C84A9655}"/>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851755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791731"/>
            <a:ext cx="5080686" cy="4275438"/>
          </a:xfrm>
        </p:spPr>
        <p:txBody>
          <a:bodyPr/>
          <a:lstStyle/>
          <a:p>
            <a:pPr lvl="0"/>
            <a:r>
              <a:rPr lang="en-US" dirty="0"/>
              <a:t>Image or Text</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6287530" y="1791731"/>
            <a:ext cx="508068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5" name="Text Placeholder 4">
            <a:extLst>
              <a:ext uri="{FF2B5EF4-FFF2-40B4-BE49-F238E27FC236}">
                <a16:creationId xmlns:a16="http://schemas.microsoft.com/office/drawing/2014/main" id="{204CC406-15A2-4D9E-A534-9C90C84A9655}"/>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2289132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E 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838200" y="1791731"/>
            <a:ext cx="1053001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3" name="Text Placeholder 4">
            <a:extLst>
              <a:ext uri="{FF2B5EF4-FFF2-40B4-BE49-F238E27FC236}">
                <a16:creationId xmlns:a16="http://schemas.microsoft.com/office/drawing/2014/main" id="{BB62CE1F-C2FC-927B-4255-77DE510FDD60}"/>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3279262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E Pl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COMMON NAME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692877"/>
            <a:ext cx="5080686" cy="3274539"/>
          </a:xfrm>
        </p:spPr>
        <p:txBody>
          <a:bodyPr/>
          <a:lstStyle>
            <a:lvl1pPr>
              <a:defRPr sz="2000"/>
            </a:lvl1pPr>
          </a:lstStyle>
          <a:p>
            <a:pPr lvl="0"/>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lvl="0"/>
            <a:endParaRPr lang="en-US" dirty="0"/>
          </a:p>
        </p:txBody>
      </p:sp>
      <p:graphicFrame>
        <p:nvGraphicFramePr>
          <p:cNvPr id="5" name="Table 5">
            <a:extLst>
              <a:ext uri="{FF2B5EF4-FFF2-40B4-BE49-F238E27FC236}">
                <a16:creationId xmlns:a16="http://schemas.microsoft.com/office/drawing/2014/main" id="{D947767C-E095-DD0C-E056-3044A7A27B9D}"/>
              </a:ext>
            </a:extLst>
          </p:cNvPr>
          <p:cNvGraphicFramePr>
            <a:graphicFrameLocks noGrp="1"/>
          </p:cNvGraphicFramePr>
          <p:nvPr userDrawn="1">
            <p:extLst>
              <p:ext uri="{D42A27DB-BD31-4B8C-83A1-F6EECF244321}">
                <p14:modId xmlns:p14="http://schemas.microsoft.com/office/powerpoint/2010/main" val="1922435916"/>
              </p:ext>
            </p:extLst>
          </p:nvPr>
        </p:nvGraphicFramePr>
        <p:xfrm>
          <a:off x="823784" y="5309664"/>
          <a:ext cx="5095104" cy="370840"/>
        </p:xfrm>
        <a:graphic>
          <a:graphicData uri="http://schemas.openxmlformats.org/drawingml/2006/table">
            <a:tbl>
              <a:tblPr firstRow="1" bandRow="1">
                <a:tableStyleId>{5C22544A-7EE6-4342-B048-85BDC9FD1C3A}</a:tableStyleId>
              </a:tblPr>
              <a:tblGrid>
                <a:gridCol w="1273776">
                  <a:extLst>
                    <a:ext uri="{9D8B030D-6E8A-4147-A177-3AD203B41FA5}">
                      <a16:colId xmlns:a16="http://schemas.microsoft.com/office/drawing/2014/main" val="2081327321"/>
                    </a:ext>
                  </a:extLst>
                </a:gridCol>
                <a:gridCol w="1273776">
                  <a:extLst>
                    <a:ext uri="{9D8B030D-6E8A-4147-A177-3AD203B41FA5}">
                      <a16:colId xmlns:a16="http://schemas.microsoft.com/office/drawing/2014/main" val="1268293381"/>
                    </a:ext>
                  </a:extLst>
                </a:gridCol>
                <a:gridCol w="1273776">
                  <a:extLst>
                    <a:ext uri="{9D8B030D-6E8A-4147-A177-3AD203B41FA5}">
                      <a16:colId xmlns:a16="http://schemas.microsoft.com/office/drawing/2014/main" val="1900741165"/>
                    </a:ext>
                  </a:extLst>
                </a:gridCol>
                <a:gridCol w="1273776">
                  <a:extLst>
                    <a:ext uri="{9D8B030D-6E8A-4147-A177-3AD203B41FA5}">
                      <a16:colId xmlns:a16="http://schemas.microsoft.com/office/drawing/2014/main" val="4131588986"/>
                    </a:ext>
                  </a:extLst>
                </a:gridCol>
              </a:tblGrid>
              <a:tr h="370840">
                <a:tc>
                  <a:txBody>
                    <a:bodyPr/>
                    <a:lstStyle/>
                    <a:p>
                      <a:pPr algn="ctr"/>
                      <a:r>
                        <a:rPr lang="en-US" sz="1600" b="0" i="0" dirty="0">
                          <a:latin typeface="Montserrat Light" pitchFamily="2" charset="77"/>
                        </a:rPr>
                        <a:t>Zone</a:t>
                      </a:r>
                    </a:p>
                  </a:txBody>
                  <a:tcPr anchor="ctr">
                    <a:solidFill>
                      <a:srgbClr val="742F8A"/>
                    </a:solidFill>
                  </a:tcPr>
                </a:tc>
                <a:tc>
                  <a:txBody>
                    <a:bodyPr/>
                    <a:lstStyle/>
                    <a:p>
                      <a:pPr algn="ctr"/>
                      <a:r>
                        <a:rPr lang="en-US" sz="1600" b="0" i="0" dirty="0">
                          <a:latin typeface="Montserrat Light" pitchFamily="2" charset="77"/>
                        </a:rPr>
                        <a:t>Height</a:t>
                      </a:r>
                    </a:p>
                  </a:txBody>
                  <a:tcPr anchor="ctr">
                    <a:solidFill>
                      <a:srgbClr val="742F8A"/>
                    </a:solidFill>
                  </a:tcPr>
                </a:tc>
                <a:tc>
                  <a:txBody>
                    <a:bodyPr/>
                    <a:lstStyle/>
                    <a:p>
                      <a:pPr algn="ctr"/>
                      <a:r>
                        <a:rPr lang="en-US" sz="1600" b="0" i="0" dirty="0">
                          <a:latin typeface="Montserrat Light" pitchFamily="2" charset="77"/>
                        </a:rPr>
                        <a:t>Width</a:t>
                      </a:r>
                    </a:p>
                  </a:txBody>
                  <a:tcPr anchor="ctr">
                    <a:solidFill>
                      <a:srgbClr val="742F8A"/>
                    </a:solidFill>
                  </a:tcPr>
                </a:tc>
                <a:tc>
                  <a:txBody>
                    <a:bodyPr/>
                    <a:lstStyle/>
                    <a:p>
                      <a:pPr algn="ctr"/>
                      <a:r>
                        <a:rPr lang="en-US" sz="1600" b="0" i="0" dirty="0">
                          <a:latin typeface="Montserrat Light" pitchFamily="2" charset="77"/>
                        </a:rPr>
                        <a:t>Exposure</a:t>
                      </a:r>
                    </a:p>
                  </a:txBody>
                  <a:tcPr anchor="ctr">
                    <a:solidFill>
                      <a:srgbClr val="742F8A"/>
                    </a:solidFill>
                  </a:tcPr>
                </a:tc>
                <a:extLst>
                  <a:ext uri="{0D108BD9-81ED-4DB2-BD59-A6C34878D82A}">
                    <a16:rowId xmlns:a16="http://schemas.microsoft.com/office/drawing/2014/main" val="3712424307"/>
                  </a:ext>
                </a:extLst>
              </a:tr>
            </a:tbl>
          </a:graphicData>
        </a:graphic>
      </p:graphicFrame>
      <p:sp>
        <p:nvSpPr>
          <p:cNvPr id="6" name="Text Placeholder 16">
            <a:extLst>
              <a:ext uri="{FF2B5EF4-FFF2-40B4-BE49-F238E27FC236}">
                <a16:creationId xmlns:a16="http://schemas.microsoft.com/office/drawing/2014/main" id="{3C38E6CD-7167-1CAB-71E3-7B125F9731F4}"/>
              </a:ext>
            </a:extLst>
          </p:cNvPr>
          <p:cNvSpPr>
            <a:spLocks noGrp="1"/>
          </p:cNvSpPr>
          <p:nvPr>
            <p:ph type="body" sz="quarter" idx="16" hasCustomPrompt="1"/>
          </p:nvPr>
        </p:nvSpPr>
        <p:spPr>
          <a:xfrm>
            <a:off x="838200" y="5710321"/>
            <a:ext cx="1258957" cy="521928"/>
          </a:xfrm>
        </p:spPr>
        <p:txBody>
          <a:bodyPr>
            <a:normAutofit/>
          </a:bodyPr>
          <a:lstStyle>
            <a:lvl1pPr marL="0" indent="0" algn="ctr">
              <a:buNone/>
              <a:defRPr sz="1600" b="0" i="0">
                <a:latin typeface="Montserrat Light" pitchFamily="2" charset="77"/>
              </a:defRPr>
            </a:lvl1pPr>
          </a:lstStyle>
          <a:p>
            <a:pPr lvl="0"/>
            <a:r>
              <a:rPr lang="en-US" dirty="0"/>
              <a:t>Add Zone</a:t>
            </a:r>
          </a:p>
        </p:txBody>
      </p:sp>
      <p:sp>
        <p:nvSpPr>
          <p:cNvPr id="8" name="Text Placeholder 16">
            <a:extLst>
              <a:ext uri="{FF2B5EF4-FFF2-40B4-BE49-F238E27FC236}">
                <a16:creationId xmlns:a16="http://schemas.microsoft.com/office/drawing/2014/main" id="{F92E0D1D-1FDE-606B-6704-69CA5CB6626B}"/>
              </a:ext>
            </a:extLst>
          </p:cNvPr>
          <p:cNvSpPr>
            <a:spLocks noGrp="1"/>
          </p:cNvSpPr>
          <p:nvPr>
            <p:ph type="body" sz="quarter" idx="17" hasCustomPrompt="1"/>
          </p:nvPr>
        </p:nvSpPr>
        <p:spPr>
          <a:xfrm>
            <a:off x="2110409" y="5710321"/>
            <a:ext cx="1258957" cy="521928"/>
          </a:xfrm>
        </p:spPr>
        <p:txBody>
          <a:bodyPr>
            <a:normAutofit/>
          </a:bodyPr>
          <a:lstStyle>
            <a:lvl1pPr marL="0" indent="0" algn="ctr">
              <a:buNone/>
              <a:defRPr sz="1600" b="0" i="0">
                <a:latin typeface="Montserrat Light" pitchFamily="2" charset="77"/>
              </a:defRPr>
            </a:lvl1pPr>
          </a:lstStyle>
          <a:p>
            <a:pPr lvl="0"/>
            <a:r>
              <a:rPr lang="en-US" dirty="0"/>
              <a:t>Add Height</a:t>
            </a:r>
          </a:p>
        </p:txBody>
      </p:sp>
      <p:sp>
        <p:nvSpPr>
          <p:cNvPr id="9" name="Text Placeholder 16">
            <a:extLst>
              <a:ext uri="{FF2B5EF4-FFF2-40B4-BE49-F238E27FC236}">
                <a16:creationId xmlns:a16="http://schemas.microsoft.com/office/drawing/2014/main" id="{D172DB7A-2C70-01FA-F58E-2A45FABEDA8A}"/>
              </a:ext>
            </a:extLst>
          </p:cNvPr>
          <p:cNvSpPr>
            <a:spLocks noGrp="1"/>
          </p:cNvSpPr>
          <p:nvPr>
            <p:ph type="body" sz="quarter" idx="18" hasCustomPrompt="1"/>
          </p:nvPr>
        </p:nvSpPr>
        <p:spPr>
          <a:xfrm>
            <a:off x="4659929" y="5710321"/>
            <a:ext cx="1258957" cy="869797"/>
          </a:xfrm>
        </p:spPr>
        <p:txBody>
          <a:bodyPr>
            <a:normAutofit/>
          </a:bodyPr>
          <a:lstStyle>
            <a:lvl1pPr marL="0" indent="0" algn="ctr">
              <a:buNone/>
              <a:defRPr sz="1600" b="0" i="0">
                <a:latin typeface="Montserrat Light" pitchFamily="2" charset="77"/>
              </a:defRPr>
            </a:lvl1pPr>
          </a:lstStyle>
          <a:p>
            <a:pPr lvl="0"/>
            <a:r>
              <a:rPr lang="en-US" dirty="0"/>
              <a:t>Add Exposure</a:t>
            </a:r>
          </a:p>
        </p:txBody>
      </p:sp>
      <p:sp>
        <p:nvSpPr>
          <p:cNvPr id="10" name="Text Placeholder 16">
            <a:extLst>
              <a:ext uri="{FF2B5EF4-FFF2-40B4-BE49-F238E27FC236}">
                <a16:creationId xmlns:a16="http://schemas.microsoft.com/office/drawing/2014/main" id="{D39F07E1-CC0F-ED64-E375-E1AC58C589A4}"/>
              </a:ext>
            </a:extLst>
          </p:cNvPr>
          <p:cNvSpPr>
            <a:spLocks noGrp="1"/>
          </p:cNvSpPr>
          <p:nvPr>
            <p:ph type="body" sz="quarter" idx="19" hasCustomPrompt="1"/>
          </p:nvPr>
        </p:nvSpPr>
        <p:spPr>
          <a:xfrm>
            <a:off x="3372679" y="5710321"/>
            <a:ext cx="1258957" cy="521928"/>
          </a:xfrm>
        </p:spPr>
        <p:txBody>
          <a:bodyPr>
            <a:normAutofit/>
          </a:bodyPr>
          <a:lstStyle>
            <a:lvl1pPr marL="0" indent="0" algn="ctr">
              <a:buNone/>
              <a:defRPr sz="1600" b="0" i="0">
                <a:latin typeface="Montserrat Light" pitchFamily="2" charset="77"/>
              </a:defRPr>
            </a:lvl1pPr>
          </a:lstStyle>
          <a:p>
            <a:pPr lvl="0"/>
            <a:r>
              <a:rPr lang="en-US" dirty="0"/>
              <a:t>Add Width</a:t>
            </a:r>
          </a:p>
        </p:txBody>
      </p:sp>
      <p:sp>
        <p:nvSpPr>
          <p:cNvPr id="11" name="Picture Placeholder 11">
            <a:extLst>
              <a:ext uri="{FF2B5EF4-FFF2-40B4-BE49-F238E27FC236}">
                <a16:creationId xmlns:a16="http://schemas.microsoft.com/office/drawing/2014/main" id="{38A95F31-2522-EB6A-3CFC-08DFDCEF9C8F}"/>
              </a:ext>
            </a:extLst>
          </p:cNvPr>
          <p:cNvSpPr>
            <a:spLocks noGrp="1"/>
          </p:cNvSpPr>
          <p:nvPr>
            <p:ph type="pic" sz="quarter" idx="20"/>
          </p:nvPr>
        </p:nvSpPr>
        <p:spPr>
          <a:xfrm>
            <a:off x="6287402" y="1679384"/>
            <a:ext cx="5080686" cy="4435475"/>
          </a:xfrm>
        </p:spPr>
        <p:txBody>
          <a:bodyPr/>
          <a:lstStyle/>
          <a:p>
            <a:endParaRPr lang="en-US"/>
          </a:p>
        </p:txBody>
      </p:sp>
      <p:sp>
        <p:nvSpPr>
          <p:cNvPr id="4" name="Text Placeholder 4">
            <a:extLst>
              <a:ext uri="{FF2B5EF4-FFF2-40B4-BE49-F238E27FC236}">
                <a16:creationId xmlns:a16="http://schemas.microsoft.com/office/drawing/2014/main" id="{DD9F95EA-A4B7-B90A-2D23-1985FA93E294}"/>
              </a:ext>
            </a:extLst>
          </p:cNvPr>
          <p:cNvSpPr>
            <a:spLocks noGrp="1"/>
          </p:cNvSpPr>
          <p:nvPr>
            <p:ph type="body" sz="quarter" idx="11" hasCustomPrompt="1"/>
          </p:nvPr>
        </p:nvSpPr>
        <p:spPr>
          <a:xfrm>
            <a:off x="838200" y="1173893"/>
            <a:ext cx="4143703" cy="342248"/>
          </a:xfrm>
        </p:spPr>
        <p:txBody>
          <a:bodyPr>
            <a:normAutofit/>
          </a:bodyPr>
          <a:lstStyle>
            <a:lvl1pPr marL="0" indent="0">
              <a:buNone/>
              <a:defRPr sz="1800" b="0" i="1">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Genus</a:t>
            </a:r>
          </a:p>
        </p:txBody>
      </p:sp>
      <p:sp>
        <p:nvSpPr>
          <p:cNvPr id="13" name="Text Placeholder 4">
            <a:extLst>
              <a:ext uri="{FF2B5EF4-FFF2-40B4-BE49-F238E27FC236}">
                <a16:creationId xmlns:a16="http://schemas.microsoft.com/office/drawing/2014/main" id="{2677ECD2-262F-8083-4B78-5CD610FF3CC3}"/>
              </a:ext>
            </a:extLst>
          </p:cNvPr>
          <p:cNvSpPr>
            <a:spLocks noGrp="1"/>
          </p:cNvSpPr>
          <p:nvPr>
            <p:ph type="body" sz="quarter" idx="21" hasCustomPrompt="1"/>
          </p:nvPr>
        </p:nvSpPr>
        <p:spPr>
          <a:xfrm>
            <a:off x="1777962" y="1173892"/>
            <a:ext cx="3882507" cy="342248"/>
          </a:xfrm>
        </p:spPr>
        <p:txBody>
          <a:bodyPr>
            <a:normAutofit/>
          </a:bodyPr>
          <a:lstStyle>
            <a:lvl1pPr marL="0" indent="0">
              <a:buNone/>
              <a:defRPr sz="18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‘Species’</a:t>
            </a:r>
          </a:p>
        </p:txBody>
      </p:sp>
    </p:spTree>
    <p:extLst>
      <p:ext uri="{BB962C8B-B14F-4D97-AF65-F5344CB8AC3E}">
        <p14:creationId xmlns:p14="http://schemas.microsoft.com/office/powerpoint/2010/main" val="2596668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E 3 Photo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2005B4-6C26-59F4-EC88-CD5AA7565159}"/>
              </a:ext>
            </a:extLst>
          </p:cNvPr>
          <p:cNvSpPr>
            <a:spLocks noGrp="1"/>
          </p:cNvSpPr>
          <p:nvPr>
            <p:ph type="pic" sz="quarter" idx="10"/>
          </p:nvPr>
        </p:nvSpPr>
        <p:spPr>
          <a:xfrm>
            <a:off x="0" y="0"/>
            <a:ext cx="7036904" cy="6858000"/>
          </a:xfrm>
        </p:spPr>
        <p:txBody>
          <a:bodyPr/>
          <a:lstStyle/>
          <a:p>
            <a:endParaRPr lang="en-US"/>
          </a:p>
        </p:txBody>
      </p:sp>
      <p:sp>
        <p:nvSpPr>
          <p:cNvPr id="17" name="Picture Placeholder 14">
            <a:extLst>
              <a:ext uri="{FF2B5EF4-FFF2-40B4-BE49-F238E27FC236}">
                <a16:creationId xmlns:a16="http://schemas.microsoft.com/office/drawing/2014/main" id="{B100005B-3C2D-723D-37C8-93C37E332B8F}"/>
              </a:ext>
            </a:extLst>
          </p:cNvPr>
          <p:cNvSpPr>
            <a:spLocks noGrp="1"/>
          </p:cNvSpPr>
          <p:nvPr>
            <p:ph type="pic" sz="quarter" idx="13"/>
          </p:nvPr>
        </p:nvSpPr>
        <p:spPr>
          <a:xfrm>
            <a:off x="7254875" y="414"/>
            <a:ext cx="4937125" cy="3319256"/>
          </a:xfrm>
        </p:spPr>
        <p:txBody>
          <a:bodyPr/>
          <a:lstStyle/>
          <a:p>
            <a:endParaRPr lang="en-US"/>
          </a:p>
        </p:txBody>
      </p:sp>
      <p:sp>
        <p:nvSpPr>
          <p:cNvPr id="18" name="Picture Placeholder 14">
            <a:extLst>
              <a:ext uri="{FF2B5EF4-FFF2-40B4-BE49-F238E27FC236}">
                <a16:creationId xmlns:a16="http://schemas.microsoft.com/office/drawing/2014/main" id="{2FF8390D-D1CC-84AA-EA86-57F25FC3765A}"/>
              </a:ext>
            </a:extLst>
          </p:cNvPr>
          <p:cNvSpPr>
            <a:spLocks noGrp="1"/>
          </p:cNvSpPr>
          <p:nvPr>
            <p:ph type="pic" sz="quarter" idx="14"/>
          </p:nvPr>
        </p:nvSpPr>
        <p:spPr>
          <a:xfrm>
            <a:off x="7254875" y="3538745"/>
            <a:ext cx="4937125" cy="3319256"/>
          </a:xfrm>
        </p:spPr>
        <p:txBody>
          <a:bodyPr/>
          <a:lstStyle/>
          <a:p>
            <a:endParaRPr lang="en-US"/>
          </a:p>
        </p:txBody>
      </p:sp>
    </p:spTree>
    <p:extLst>
      <p:ext uri="{BB962C8B-B14F-4D97-AF65-F5344CB8AC3E}">
        <p14:creationId xmlns:p14="http://schemas.microsoft.com/office/powerpoint/2010/main" val="288290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 Divider">
    <p:bg>
      <p:bgPr>
        <a:solidFill>
          <a:srgbClr val="742F8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10812772" y="6086173"/>
            <a:ext cx="1156196" cy="528987"/>
          </a:xfrm>
          <a:prstGeom prst="rect">
            <a:avLst/>
          </a:prstGeom>
        </p:spPr>
      </p:pic>
      <p:sp>
        <p:nvSpPr>
          <p:cNvPr id="3" name="Text Placeholder 2">
            <a:extLst>
              <a:ext uri="{FF2B5EF4-FFF2-40B4-BE49-F238E27FC236}">
                <a16:creationId xmlns:a16="http://schemas.microsoft.com/office/drawing/2014/main" id="{F052E68B-691B-ADA2-6ACE-F459AC21E4AA}"/>
              </a:ext>
            </a:extLst>
          </p:cNvPr>
          <p:cNvSpPr>
            <a:spLocks noGrp="1"/>
          </p:cNvSpPr>
          <p:nvPr>
            <p:ph type="body" sz="quarter" idx="10" hasCustomPrompt="1"/>
          </p:nvPr>
        </p:nvSpPr>
        <p:spPr>
          <a:xfrm>
            <a:off x="3427412" y="3195637"/>
            <a:ext cx="5337175" cy="466725"/>
          </a:xfrm>
        </p:spPr>
        <p:txBody>
          <a:bodyPr>
            <a:noAutofit/>
          </a:bodyPr>
          <a:lstStyle>
            <a:lvl1pPr marL="0" indent="0" algn="ctr">
              <a:buNone/>
              <a:defRPr sz="2400" b="1" i="0">
                <a:solidFill>
                  <a:schemeClr val="bg1"/>
                </a:solidFill>
                <a:latin typeface="Montserrat" pitchFamily="2" charset="77"/>
              </a:defRPr>
            </a:lvl1pPr>
          </a:lstStyle>
          <a:p>
            <a:pPr lvl="0"/>
            <a:r>
              <a:rPr lang="en-US" dirty="0"/>
              <a:t>DIVIDER DIVIDER DIVIDER</a:t>
            </a:r>
          </a:p>
        </p:txBody>
      </p:sp>
    </p:spTree>
    <p:extLst>
      <p:ext uri="{BB962C8B-B14F-4D97-AF65-F5344CB8AC3E}">
        <p14:creationId xmlns:p14="http://schemas.microsoft.com/office/powerpoint/2010/main" val="2676561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E Quotes">
    <p:bg>
      <p:bgPr>
        <a:solidFill>
          <a:srgbClr val="742F8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6DEE0-A82D-A242-CDC2-3F6630244900}"/>
              </a:ext>
            </a:extLst>
          </p:cNvPr>
          <p:cNvSpPr txBox="1"/>
          <p:nvPr userDrawn="1"/>
        </p:nvSpPr>
        <p:spPr>
          <a:xfrm>
            <a:off x="3192051"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3" name="TextBox 2">
            <a:extLst>
              <a:ext uri="{FF2B5EF4-FFF2-40B4-BE49-F238E27FC236}">
                <a16:creationId xmlns:a16="http://schemas.microsoft.com/office/drawing/2014/main" id="{3623C76E-8E5D-EC3B-571A-ABFD9A0598BE}"/>
              </a:ext>
            </a:extLst>
          </p:cNvPr>
          <p:cNvSpPr txBox="1"/>
          <p:nvPr userDrawn="1"/>
        </p:nvSpPr>
        <p:spPr>
          <a:xfrm>
            <a:off x="8353908"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6" name="Text Placeholder 5">
            <a:extLst>
              <a:ext uri="{FF2B5EF4-FFF2-40B4-BE49-F238E27FC236}">
                <a16:creationId xmlns:a16="http://schemas.microsoft.com/office/drawing/2014/main" id="{DC2ECF6E-5A6C-B83D-FEB0-070DF84BDF87}"/>
              </a:ext>
            </a:extLst>
          </p:cNvPr>
          <p:cNvSpPr>
            <a:spLocks noGrp="1"/>
          </p:cNvSpPr>
          <p:nvPr>
            <p:ph type="body" sz="quarter" idx="10" hasCustomPrompt="1"/>
          </p:nvPr>
        </p:nvSpPr>
        <p:spPr>
          <a:xfrm>
            <a:off x="3699358" y="3209926"/>
            <a:ext cx="5434012" cy="865188"/>
          </a:xfrm>
        </p:spPr>
        <p:txBody>
          <a:bodyPr>
            <a:normAutofit/>
          </a:bodyPr>
          <a:lstStyle>
            <a:lvl1pPr marL="0" indent="0">
              <a:buNone/>
              <a:defRPr sz="2200" b="0" i="0">
                <a:solidFill>
                  <a:schemeClr val="bg1"/>
                </a:solidFill>
                <a:latin typeface="Montserrat Light" pitchFamily="2" charset="77"/>
              </a:defRPr>
            </a:lvl1pPr>
          </a:lstStyle>
          <a:p>
            <a:pPr lvl="0"/>
            <a:r>
              <a:rPr lang="en-US" dirty="0"/>
              <a:t>Place quotes on upper half of line</a:t>
            </a:r>
          </a:p>
        </p:txBody>
      </p:sp>
      <p:sp>
        <p:nvSpPr>
          <p:cNvPr id="8" name="Text Placeholder 7">
            <a:extLst>
              <a:ext uri="{FF2B5EF4-FFF2-40B4-BE49-F238E27FC236}">
                <a16:creationId xmlns:a16="http://schemas.microsoft.com/office/drawing/2014/main" id="{8599E377-E5F1-A221-F199-90D5AEA7DD6E}"/>
              </a:ext>
            </a:extLst>
          </p:cNvPr>
          <p:cNvSpPr>
            <a:spLocks noGrp="1"/>
          </p:cNvSpPr>
          <p:nvPr>
            <p:ph type="body" sz="quarter" idx="11" hasCustomPrompt="1"/>
          </p:nvPr>
        </p:nvSpPr>
        <p:spPr>
          <a:xfrm>
            <a:off x="7484027" y="3982997"/>
            <a:ext cx="1957388" cy="519112"/>
          </a:xfrm>
        </p:spPr>
        <p:txBody>
          <a:bodyPr>
            <a:normAutofit/>
          </a:bodyPr>
          <a:lstStyle>
            <a:lvl1pPr marL="0" indent="0">
              <a:buNone/>
              <a:defRPr sz="1400">
                <a:solidFill>
                  <a:schemeClr val="bg1"/>
                </a:solidFill>
              </a:defRPr>
            </a:lvl1pPr>
          </a:lstStyle>
          <a:p>
            <a:pPr lvl="0"/>
            <a:r>
              <a:rPr lang="en-US" dirty="0"/>
              <a:t>-Person</a:t>
            </a:r>
          </a:p>
        </p:txBody>
      </p:sp>
      <p:sp>
        <p:nvSpPr>
          <p:cNvPr id="7" name="Rectangle 6">
            <a:extLst>
              <a:ext uri="{FF2B5EF4-FFF2-40B4-BE49-F238E27FC236}">
                <a16:creationId xmlns:a16="http://schemas.microsoft.com/office/drawing/2014/main" id="{E571D73F-3C9A-217C-3F67-17425A46AF0E}"/>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A7F9F20-1014-AB60-4B78-DFCDB4DBFD74}"/>
              </a:ext>
            </a:extLst>
          </p:cNvPr>
          <p:cNvPicPr>
            <a:picLocks noChangeAspect="1"/>
          </p:cNvPicPr>
          <p:nvPr userDrawn="1"/>
        </p:nvPicPr>
        <p:blipFill>
          <a:blip r:embed="rId2"/>
          <a:srcRect/>
          <a:stretch/>
        </p:blipFill>
        <p:spPr>
          <a:xfrm>
            <a:off x="10812772" y="6086173"/>
            <a:ext cx="1156196" cy="528987"/>
          </a:xfrm>
          <a:prstGeom prst="rect">
            <a:avLst/>
          </a:prstGeom>
        </p:spPr>
      </p:pic>
    </p:spTree>
    <p:extLst>
      <p:ext uri="{BB962C8B-B14F-4D97-AF65-F5344CB8AC3E}">
        <p14:creationId xmlns:p14="http://schemas.microsoft.com/office/powerpoint/2010/main" val="3312897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E Questions">
    <p:bg>
      <p:bgPr>
        <a:solidFill>
          <a:srgbClr val="742F8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sp>
        <p:nvSpPr>
          <p:cNvPr id="5" name="Rectangle 4">
            <a:extLst>
              <a:ext uri="{FF2B5EF4-FFF2-40B4-BE49-F238E27FC236}">
                <a16:creationId xmlns:a16="http://schemas.microsoft.com/office/drawing/2014/main" id="{6D079285-751C-A570-5236-237E50B4DBE1}"/>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AE7F3D-1543-F172-3EE2-9AF59A21F60B}"/>
              </a:ext>
            </a:extLst>
          </p:cNvPr>
          <p:cNvPicPr>
            <a:picLocks noChangeAspect="1"/>
          </p:cNvPicPr>
          <p:nvPr userDrawn="1"/>
        </p:nvPicPr>
        <p:blipFill>
          <a:blip r:embed="rId2"/>
          <a:srcRect/>
          <a:stretch/>
        </p:blipFill>
        <p:spPr>
          <a:xfrm>
            <a:off x="10812772" y="6086173"/>
            <a:ext cx="1156196" cy="528987"/>
          </a:xfrm>
          <a:prstGeom prst="rect">
            <a:avLst/>
          </a:prstGeom>
        </p:spPr>
      </p:pic>
      <p:sp>
        <p:nvSpPr>
          <p:cNvPr id="2" name="Text Placeholder 2">
            <a:extLst>
              <a:ext uri="{FF2B5EF4-FFF2-40B4-BE49-F238E27FC236}">
                <a16:creationId xmlns:a16="http://schemas.microsoft.com/office/drawing/2014/main" id="{F6EE6309-5576-58F0-87CC-7784B79D8F2A}"/>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4" name="Text Placeholder 2">
            <a:extLst>
              <a:ext uri="{FF2B5EF4-FFF2-40B4-BE49-F238E27FC236}">
                <a16:creationId xmlns:a16="http://schemas.microsoft.com/office/drawing/2014/main" id="{F2E87E62-1AF6-A8B4-7F30-365C60EE234C}"/>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spTree>
    <p:extLst>
      <p:ext uri="{BB962C8B-B14F-4D97-AF65-F5344CB8AC3E}">
        <p14:creationId xmlns:p14="http://schemas.microsoft.com/office/powerpoint/2010/main" val="2373321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E Social">
    <p:bg>
      <p:bgPr>
        <a:solidFill>
          <a:srgbClr val="742F8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E03A41-34C1-B014-06E4-B24B78659D69}"/>
              </a:ext>
            </a:extLst>
          </p:cNvPr>
          <p:cNvSpPr txBox="1"/>
          <p:nvPr userDrawn="1"/>
        </p:nvSpPr>
        <p:spPr>
          <a:xfrm>
            <a:off x="3515073" y="2589462"/>
            <a:ext cx="5161854" cy="1469954"/>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1" i="0" dirty="0">
                <a:solidFill>
                  <a:schemeClr val="bg1"/>
                </a:solidFill>
                <a:latin typeface="Montserrat" pitchFamily="2" charset="77"/>
              </a:rPr>
              <a:t>Get Social With Us!</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0" i="0" dirty="0">
                <a:solidFill>
                  <a:schemeClr val="bg1"/>
                </a:solidFill>
                <a:latin typeface="Montserrat Light" pitchFamily="2" charset="77"/>
              </a:rPr>
              <a:t>@</a:t>
            </a:r>
            <a:r>
              <a:rPr lang="en-US" sz="2400" b="0" i="0" dirty="0" err="1">
                <a:solidFill>
                  <a:schemeClr val="bg1"/>
                </a:solidFill>
                <a:latin typeface="Montserrat Light" pitchFamily="2" charset="77"/>
              </a:rPr>
              <a:t>FirstEditionsShrubsTrees</a:t>
            </a:r>
            <a:endParaRPr lang="en-US" sz="2400" b="0" i="0" dirty="0">
              <a:solidFill>
                <a:schemeClr val="bg1"/>
              </a:solidFill>
              <a:latin typeface="Montserrat Light" pitchFamily="2" charset="77"/>
            </a:endParaRPr>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4962605" y="1386851"/>
            <a:ext cx="2081183" cy="952192"/>
          </a:xfrm>
          <a:prstGeom prst="rect">
            <a:avLst/>
          </a:prstGeom>
        </p:spPr>
      </p:pic>
      <p:sp>
        <p:nvSpPr>
          <p:cNvPr id="4" name="Rectangle 3">
            <a:extLst>
              <a:ext uri="{FF2B5EF4-FFF2-40B4-BE49-F238E27FC236}">
                <a16:creationId xmlns:a16="http://schemas.microsoft.com/office/drawing/2014/main" id="{6DECCB50-4DF5-88A7-7ADB-CAD0703527F2}"/>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D337CA0-1273-2E44-B75F-BF4931139AE2}"/>
              </a:ext>
            </a:extLst>
          </p:cNvPr>
          <p:cNvGrpSpPr/>
          <p:nvPr userDrawn="1"/>
        </p:nvGrpSpPr>
        <p:grpSpPr>
          <a:xfrm>
            <a:off x="3669445" y="4600244"/>
            <a:ext cx="4853109" cy="660476"/>
            <a:chOff x="3669445" y="4600244"/>
            <a:chExt cx="4853109" cy="660476"/>
          </a:xfrm>
        </p:grpSpPr>
        <p:pic>
          <p:nvPicPr>
            <p:cNvPr id="13" name="Picture 12" descr="Icon&#10;&#10;Description automatically generated">
              <a:extLst>
                <a:ext uri="{FF2B5EF4-FFF2-40B4-BE49-F238E27FC236}">
                  <a16:creationId xmlns:a16="http://schemas.microsoft.com/office/drawing/2014/main" id="{C84C308F-8187-C062-0128-C8F3662164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21031" y="4600244"/>
              <a:ext cx="660476" cy="660476"/>
            </a:xfrm>
            <a:prstGeom prst="rect">
              <a:avLst/>
            </a:prstGeom>
          </p:spPr>
        </p:pic>
        <p:pic>
          <p:nvPicPr>
            <p:cNvPr id="14" name="Picture 13" descr="Icon&#10;&#10;Description automatically generated">
              <a:extLst>
                <a:ext uri="{FF2B5EF4-FFF2-40B4-BE49-F238E27FC236}">
                  <a16:creationId xmlns:a16="http://schemas.microsoft.com/office/drawing/2014/main" id="{3B704E7C-778A-4B90-ABB5-A8C9E25E48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10490" y="4600244"/>
              <a:ext cx="660476" cy="660476"/>
            </a:xfrm>
            <a:prstGeom prst="rect">
              <a:avLst/>
            </a:prstGeom>
          </p:spPr>
        </p:pic>
        <p:pic>
          <p:nvPicPr>
            <p:cNvPr id="15" name="Picture 14" descr="Logo, icon&#10;&#10;Description automatically generated">
              <a:extLst>
                <a:ext uri="{FF2B5EF4-FFF2-40B4-BE49-F238E27FC236}">
                  <a16:creationId xmlns:a16="http://schemas.microsoft.com/office/drawing/2014/main" id="{40467089-6FE3-297A-2A8C-D5514CC8A1C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62078" y="4600244"/>
              <a:ext cx="660476" cy="660476"/>
            </a:xfrm>
            <a:prstGeom prst="rect">
              <a:avLst/>
            </a:prstGeom>
          </p:spPr>
        </p:pic>
        <p:pic>
          <p:nvPicPr>
            <p:cNvPr id="16" name="Picture 15" descr="Icon&#10;&#10;Description automatically generated">
              <a:extLst>
                <a:ext uri="{FF2B5EF4-FFF2-40B4-BE49-F238E27FC236}">
                  <a16:creationId xmlns:a16="http://schemas.microsoft.com/office/drawing/2014/main" id="{B0A23329-CBB8-5F26-3C96-653324DF598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9445" y="4600244"/>
              <a:ext cx="660476" cy="660476"/>
            </a:xfrm>
            <a:prstGeom prst="rect">
              <a:avLst/>
            </a:prstGeom>
          </p:spPr>
        </p:pic>
        <p:pic>
          <p:nvPicPr>
            <p:cNvPr id="17" name="Picture 16" descr="A black and white circle with a black circle and a black circle with a black background&#10;&#10;Description automatically generated">
              <a:extLst>
                <a:ext uri="{FF2B5EF4-FFF2-40B4-BE49-F238E27FC236}">
                  <a16:creationId xmlns:a16="http://schemas.microsoft.com/office/drawing/2014/main" id="{B734EE12-2E4E-212E-85DF-01518741161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186283" y="4606541"/>
              <a:ext cx="654179" cy="654179"/>
            </a:xfrm>
            <a:prstGeom prst="rect">
              <a:avLst/>
            </a:prstGeom>
          </p:spPr>
        </p:pic>
        <p:pic>
          <p:nvPicPr>
            <p:cNvPr id="18" name="Picture 17" descr="A black and white circle with a letter in it&#10;&#10;Description automatically generated">
              <a:extLst>
                <a:ext uri="{FF2B5EF4-FFF2-40B4-BE49-F238E27FC236}">
                  <a16:creationId xmlns:a16="http://schemas.microsoft.com/office/drawing/2014/main" id="{37A3CF0C-F1B5-B6DB-DEA8-1D2F6668F6B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351535" y="4600244"/>
              <a:ext cx="654179" cy="654179"/>
            </a:xfrm>
            <a:prstGeom prst="rect">
              <a:avLst/>
            </a:prstGeom>
          </p:spPr>
        </p:pic>
      </p:grpSp>
    </p:spTree>
    <p:extLst>
      <p:ext uri="{BB962C8B-B14F-4D97-AF65-F5344CB8AC3E}">
        <p14:creationId xmlns:p14="http://schemas.microsoft.com/office/powerpoint/2010/main" val="3441466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 Questions and Social">
    <p:bg>
      <p:bgPr>
        <a:solidFill>
          <a:srgbClr val="742F8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sp>
        <p:nvSpPr>
          <p:cNvPr id="2" name="TextBox 1">
            <a:extLst>
              <a:ext uri="{FF2B5EF4-FFF2-40B4-BE49-F238E27FC236}">
                <a16:creationId xmlns:a16="http://schemas.microsoft.com/office/drawing/2014/main" id="{66251314-32F8-3FE5-073A-2D215768B5F6}"/>
              </a:ext>
            </a:extLst>
          </p:cNvPr>
          <p:cNvSpPr txBox="1"/>
          <p:nvPr userDrawn="1"/>
        </p:nvSpPr>
        <p:spPr>
          <a:xfrm>
            <a:off x="-829500" y="5670553"/>
            <a:ext cx="51618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pitchFamily="2" charset="77"/>
              </a:rPr>
              <a:t>Get Social With 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Light" pitchFamily="2" charset="77"/>
              </a:rPr>
              <a:t>@</a:t>
            </a:r>
            <a:r>
              <a:rPr lang="en-US" sz="1600" b="0" i="0" dirty="0" err="1">
                <a:solidFill>
                  <a:schemeClr val="bg1"/>
                </a:solidFill>
                <a:latin typeface="Montserrat Light" pitchFamily="2" charset="77"/>
              </a:rPr>
              <a:t>FirstEditionsShrubsTrees</a:t>
            </a:r>
            <a:endParaRPr lang="en-US" sz="1600" b="0" i="0" dirty="0">
              <a:solidFill>
                <a:schemeClr val="bg1"/>
              </a:solidFill>
              <a:latin typeface="Montserrat Light" pitchFamily="2" charset="77"/>
            </a:endParaRPr>
          </a:p>
        </p:txBody>
      </p:sp>
      <p:sp>
        <p:nvSpPr>
          <p:cNvPr id="10" name="Rectangle 9">
            <a:extLst>
              <a:ext uri="{FF2B5EF4-FFF2-40B4-BE49-F238E27FC236}">
                <a16:creationId xmlns:a16="http://schemas.microsoft.com/office/drawing/2014/main" id="{9B80C563-4E3F-EFE4-E734-F6F3478EEF0F}"/>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B4EEFAA-FC1F-B37C-587D-BDAC1C3E80DA}"/>
              </a:ext>
            </a:extLst>
          </p:cNvPr>
          <p:cNvPicPr>
            <a:picLocks noChangeAspect="1"/>
          </p:cNvPicPr>
          <p:nvPr userDrawn="1"/>
        </p:nvPicPr>
        <p:blipFill>
          <a:blip r:embed="rId2"/>
          <a:srcRect/>
          <a:stretch/>
        </p:blipFill>
        <p:spPr>
          <a:xfrm>
            <a:off x="10812772" y="6086173"/>
            <a:ext cx="1156196" cy="528987"/>
          </a:xfrm>
          <a:prstGeom prst="rect">
            <a:avLst/>
          </a:prstGeom>
        </p:spPr>
      </p:pic>
      <p:sp>
        <p:nvSpPr>
          <p:cNvPr id="4" name="Text Placeholder 2">
            <a:extLst>
              <a:ext uri="{FF2B5EF4-FFF2-40B4-BE49-F238E27FC236}">
                <a16:creationId xmlns:a16="http://schemas.microsoft.com/office/drawing/2014/main" id="{A70B8233-4992-89B1-1F0C-87695D9B3881}"/>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13" name="Text Placeholder 2">
            <a:extLst>
              <a:ext uri="{FF2B5EF4-FFF2-40B4-BE49-F238E27FC236}">
                <a16:creationId xmlns:a16="http://schemas.microsoft.com/office/drawing/2014/main" id="{9D391373-EDA3-A858-EEFF-B7D9BA43F6E6}"/>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grpSp>
        <p:nvGrpSpPr>
          <p:cNvPr id="9" name="Group 8">
            <a:extLst>
              <a:ext uri="{FF2B5EF4-FFF2-40B4-BE49-F238E27FC236}">
                <a16:creationId xmlns:a16="http://schemas.microsoft.com/office/drawing/2014/main" id="{777FC884-754A-FD40-91B4-75DA34323BA5}"/>
              </a:ext>
            </a:extLst>
          </p:cNvPr>
          <p:cNvGrpSpPr/>
          <p:nvPr userDrawn="1"/>
        </p:nvGrpSpPr>
        <p:grpSpPr>
          <a:xfrm>
            <a:off x="641564" y="6350667"/>
            <a:ext cx="2219726" cy="302090"/>
            <a:chOff x="3669445" y="4600244"/>
            <a:chExt cx="4853109" cy="660476"/>
          </a:xfrm>
        </p:grpSpPr>
        <p:pic>
          <p:nvPicPr>
            <p:cNvPr id="14" name="Picture 13" descr="Icon&#10;&#10;Description automatically generated">
              <a:extLst>
                <a:ext uri="{FF2B5EF4-FFF2-40B4-BE49-F238E27FC236}">
                  <a16:creationId xmlns:a16="http://schemas.microsoft.com/office/drawing/2014/main" id="{6E5B5451-FE9B-082A-655C-E2470E50E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21031" y="4600244"/>
              <a:ext cx="660476" cy="660476"/>
            </a:xfrm>
            <a:prstGeom prst="rect">
              <a:avLst/>
            </a:prstGeom>
          </p:spPr>
        </p:pic>
        <p:pic>
          <p:nvPicPr>
            <p:cNvPr id="15" name="Picture 14" descr="Icon&#10;&#10;Description automatically generated">
              <a:extLst>
                <a:ext uri="{FF2B5EF4-FFF2-40B4-BE49-F238E27FC236}">
                  <a16:creationId xmlns:a16="http://schemas.microsoft.com/office/drawing/2014/main" id="{EB6EE412-AB42-ACEA-1372-571F61D505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10490" y="4600244"/>
              <a:ext cx="660476" cy="660476"/>
            </a:xfrm>
            <a:prstGeom prst="rect">
              <a:avLst/>
            </a:prstGeom>
          </p:spPr>
        </p:pic>
        <p:pic>
          <p:nvPicPr>
            <p:cNvPr id="16" name="Picture 15" descr="Logo, icon&#10;&#10;Description automatically generated">
              <a:extLst>
                <a:ext uri="{FF2B5EF4-FFF2-40B4-BE49-F238E27FC236}">
                  <a16:creationId xmlns:a16="http://schemas.microsoft.com/office/drawing/2014/main" id="{40BAD7E8-E222-F2AB-C6CC-1D7D9FBF845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62078" y="4600244"/>
              <a:ext cx="660476" cy="660476"/>
            </a:xfrm>
            <a:prstGeom prst="rect">
              <a:avLst/>
            </a:prstGeom>
          </p:spPr>
        </p:pic>
        <p:pic>
          <p:nvPicPr>
            <p:cNvPr id="17" name="Picture 16" descr="Icon&#10;&#10;Description automatically generated">
              <a:extLst>
                <a:ext uri="{FF2B5EF4-FFF2-40B4-BE49-F238E27FC236}">
                  <a16:creationId xmlns:a16="http://schemas.microsoft.com/office/drawing/2014/main" id="{9B4D2C08-7C57-FE7B-C266-34F4C9907B9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9445" y="4600244"/>
              <a:ext cx="660476" cy="660476"/>
            </a:xfrm>
            <a:prstGeom prst="rect">
              <a:avLst/>
            </a:prstGeom>
          </p:spPr>
        </p:pic>
        <p:pic>
          <p:nvPicPr>
            <p:cNvPr id="18" name="Picture 17" descr="A black and white circle with a black circle and a black circle with a black background&#10;&#10;Description automatically generated">
              <a:extLst>
                <a:ext uri="{FF2B5EF4-FFF2-40B4-BE49-F238E27FC236}">
                  <a16:creationId xmlns:a16="http://schemas.microsoft.com/office/drawing/2014/main" id="{8D8F21F3-A92B-9678-7C15-0A9EFFCA97E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186283" y="4606541"/>
              <a:ext cx="654179" cy="654179"/>
            </a:xfrm>
            <a:prstGeom prst="rect">
              <a:avLst/>
            </a:prstGeom>
          </p:spPr>
        </p:pic>
        <p:pic>
          <p:nvPicPr>
            <p:cNvPr id="19" name="Picture 18" descr="A black and white circle with a letter in it&#10;&#10;Description automatically generated">
              <a:extLst>
                <a:ext uri="{FF2B5EF4-FFF2-40B4-BE49-F238E27FC236}">
                  <a16:creationId xmlns:a16="http://schemas.microsoft.com/office/drawing/2014/main" id="{929BA12B-2D0A-AAED-0A02-FB9E26210EFB}"/>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351535" y="4600244"/>
              <a:ext cx="654179" cy="654179"/>
            </a:xfrm>
            <a:prstGeom prst="rect">
              <a:avLst/>
            </a:prstGeom>
          </p:spPr>
        </p:pic>
      </p:grpSp>
    </p:spTree>
    <p:extLst>
      <p:ext uri="{BB962C8B-B14F-4D97-AF65-F5344CB8AC3E}">
        <p14:creationId xmlns:p14="http://schemas.microsoft.com/office/powerpoint/2010/main" val="769423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E End Page">
    <p:bg>
      <p:bgPr>
        <a:solidFill>
          <a:srgbClr val="742F8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682040-33AD-35B9-A060-4F392F789385}"/>
              </a:ext>
            </a:extLst>
          </p:cNvPr>
          <p:cNvSpPr txBox="1"/>
          <p:nvPr userDrawn="1"/>
        </p:nvSpPr>
        <p:spPr>
          <a:xfrm>
            <a:off x="4847446" y="3166440"/>
            <a:ext cx="51618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dirty="0">
                <a:solidFill>
                  <a:schemeClr val="bg1"/>
                </a:solidFill>
                <a:latin typeface="Montserrat" pitchFamily="2" charset="77"/>
              </a:rPr>
              <a:t>THANK YOU!</a:t>
            </a:r>
          </a:p>
        </p:txBody>
      </p:sp>
      <p:cxnSp>
        <p:nvCxnSpPr>
          <p:cNvPr id="3" name="Straight Connector 2">
            <a:extLst>
              <a:ext uri="{FF2B5EF4-FFF2-40B4-BE49-F238E27FC236}">
                <a16:creationId xmlns:a16="http://schemas.microsoft.com/office/drawing/2014/main" id="{B422FC26-B88E-C36F-3281-37F82D7F7571}"/>
              </a:ext>
            </a:extLst>
          </p:cNvPr>
          <p:cNvCxnSpPr>
            <a:cxnSpLocks/>
          </p:cNvCxnSpPr>
          <p:nvPr userDrawn="1"/>
        </p:nvCxnSpPr>
        <p:spPr>
          <a:xfrm>
            <a:off x="5433393" y="2983671"/>
            <a:ext cx="0" cy="8906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69B02BF-E536-76C7-0615-234A2F926E07}"/>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E5D638-0BE0-7D97-38D4-3B7447D9C184}"/>
              </a:ext>
            </a:extLst>
          </p:cNvPr>
          <p:cNvPicPr>
            <a:picLocks noChangeAspect="1"/>
          </p:cNvPicPr>
          <p:nvPr userDrawn="1"/>
        </p:nvPicPr>
        <p:blipFill>
          <a:blip r:embed="rId2"/>
          <a:srcRect/>
          <a:stretch/>
        </p:blipFill>
        <p:spPr>
          <a:xfrm>
            <a:off x="2813096" y="2936300"/>
            <a:ext cx="2050221" cy="938026"/>
          </a:xfrm>
          <a:prstGeom prst="rect">
            <a:avLst/>
          </a:prstGeom>
        </p:spPr>
      </p:pic>
    </p:spTree>
    <p:extLst>
      <p:ext uri="{BB962C8B-B14F-4D97-AF65-F5344CB8AC3E}">
        <p14:creationId xmlns:p14="http://schemas.microsoft.com/office/powerpoint/2010/main" val="269159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iley 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838200" y="1791731"/>
            <a:ext cx="1053001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3" name="Text Placeholder 4">
            <a:extLst>
              <a:ext uri="{FF2B5EF4-FFF2-40B4-BE49-F238E27FC236}">
                <a16:creationId xmlns:a16="http://schemas.microsoft.com/office/drawing/2014/main" id="{BB62CE1F-C2FC-927B-4255-77DE510FDD60}"/>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1557824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E Title">
    <p:bg>
      <p:bgPr>
        <a:solidFill>
          <a:srgbClr val="B6265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B6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2454749" y="3202339"/>
            <a:ext cx="2050221" cy="920401"/>
          </a:xfrm>
          <a:prstGeom prst="rect">
            <a:avLst/>
          </a:prstGeom>
        </p:spPr>
      </p:pic>
      <p:cxnSp>
        <p:nvCxnSpPr>
          <p:cNvPr id="14" name="Straight Connector 13">
            <a:extLst>
              <a:ext uri="{FF2B5EF4-FFF2-40B4-BE49-F238E27FC236}">
                <a16:creationId xmlns:a16="http://schemas.microsoft.com/office/drawing/2014/main" id="{2272F7A6-C0C3-94E1-A434-38797049F07E}"/>
              </a:ext>
            </a:extLst>
          </p:cNvPr>
          <p:cNvCxnSpPr>
            <a:cxnSpLocks/>
          </p:cNvCxnSpPr>
          <p:nvPr userDrawn="1"/>
        </p:nvCxnSpPr>
        <p:spPr>
          <a:xfrm>
            <a:off x="4930346" y="3225656"/>
            <a:ext cx="0" cy="7351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F5DE98C-17FF-01B9-D4EE-D90921F01E09}"/>
              </a:ext>
            </a:extLst>
          </p:cNvPr>
          <p:cNvSpPr>
            <a:spLocks noGrp="1"/>
          </p:cNvSpPr>
          <p:nvPr>
            <p:ph type="body" sz="quarter" idx="10" hasCustomPrompt="1"/>
          </p:nvPr>
        </p:nvSpPr>
        <p:spPr>
          <a:xfrm>
            <a:off x="5187478" y="3498683"/>
            <a:ext cx="5402263" cy="327715"/>
          </a:xfrm>
        </p:spPr>
        <p:txBody>
          <a:bodyPr>
            <a:normAutofit/>
          </a:bodyPr>
          <a:lstStyle>
            <a:lvl1pPr marL="0" indent="0">
              <a:buNone/>
              <a:defRPr sz="2400" b="1" i="0">
                <a:solidFill>
                  <a:schemeClr val="bg1"/>
                </a:solidFill>
                <a:latin typeface="Montserrat" pitchFamily="2" charset="77"/>
              </a:defRPr>
            </a:lvl1pPr>
          </a:lstStyle>
          <a:p>
            <a:pPr lvl="0"/>
            <a:r>
              <a:rPr lang="en-US" dirty="0"/>
              <a:t>PRESENTATION TITLE</a:t>
            </a:r>
          </a:p>
        </p:txBody>
      </p:sp>
    </p:spTree>
    <p:extLst>
      <p:ext uri="{BB962C8B-B14F-4D97-AF65-F5344CB8AC3E}">
        <p14:creationId xmlns:p14="http://schemas.microsoft.com/office/powerpoint/2010/main" val="2299945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E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791731"/>
            <a:ext cx="5080686" cy="4275438"/>
          </a:xfrm>
        </p:spPr>
        <p:txBody>
          <a:bodyPr/>
          <a:lstStyle/>
          <a:p>
            <a:pPr lvl="0"/>
            <a:r>
              <a:rPr lang="en-US" dirty="0"/>
              <a:t>Image or Text</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6287530" y="1791731"/>
            <a:ext cx="508068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5" name="Text Placeholder 4">
            <a:extLst>
              <a:ext uri="{FF2B5EF4-FFF2-40B4-BE49-F238E27FC236}">
                <a16:creationId xmlns:a16="http://schemas.microsoft.com/office/drawing/2014/main" id="{204CC406-15A2-4D9E-A534-9C90C84A9655}"/>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1236487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E 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HEADLINE HEADLINE HEADLINE</a:t>
            </a:r>
          </a:p>
        </p:txBody>
      </p:sp>
      <p:sp>
        <p:nvSpPr>
          <p:cNvPr id="7" name="Content Placeholder 2">
            <a:extLst>
              <a:ext uri="{FF2B5EF4-FFF2-40B4-BE49-F238E27FC236}">
                <a16:creationId xmlns:a16="http://schemas.microsoft.com/office/drawing/2014/main" id="{8FE853EA-58AE-B97C-7AEB-F8C7D02356AF}"/>
              </a:ext>
            </a:extLst>
          </p:cNvPr>
          <p:cNvSpPr>
            <a:spLocks noGrp="1"/>
          </p:cNvSpPr>
          <p:nvPr>
            <p:ph idx="10" hasCustomPrompt="1"/>
          </p:nvPr>
        </p:nvSpPr>
        <p:spPr>
          <a:xfrm>
            <a:off x="838200" y="1791731"/>
            <a:ext cx="10530016" cy="4275438"/>
          </a:xfrm>
        </p:spPr>
        <p:txBody>
          <a:bodyPr/>
          <a:lstStyle>
            <a:lvl1pPr marL="0" indent="0">
              <a:buNone/>
              <a:defRPr/>
            </a:lvl1pPr>
          </a:lstStyle>
          <a:p>
            <a:pPr lvl="0"/>
            <a:r>
              <a:rPr lang="en-US" dirty="0"/>
              <a:t>Image or Text</a:t>
            </a:r>
          </a:p>
          <a:p>
            <a:pPr lvl="0"/>
            <a:endParaRPr lang="en-US" dirty="0"/>
          </a:p>
          <a:p>
            <a:pPr lvl="0"/>
            <a:endParaRPr lang="en-US" dirty="0"/>
          </a:p>
        </p:txBody>
      </p:sp>
      <p:sp>
        <p:nvSpPr>
          <p:cNvPr id="3" name="Text Placeholder 4">
            <a:extLst>
              <a:ext uri="{FF2B5EF4-FFF2-40B4-BE49-F238E27FC236}">
                <a16:creationId xmlns:a16="http://schemas.microsoft.com/office/drawing/2014/main" id="{BB62CE1F-C2FC-927B-4255-77DE510FDD60}"/>
              </a:ext>
            </a:extLst>
          </p:cNvPr>
          <p:cNvSpPr>
            <a:spLocks noGrp="1"/>
          </p:cNvSpPr>
          <p:nvPr>
            <p:ph type="body" sz="quarter" idx="11" hasCustomPrompt="1"/>
          </p:nvPr>
        </p:nvSpPr>
        <p:spPr>
          <a:xfrm>
            <a:off x="838200" y="1173892"/>
            <a:ext cx="6013450" cy="484187"/>
          </a:xfrm>
        </p:spPr>
        <p:txBody>
          <a:bodyPr>
            <a:normAutofit/>
          </a:bodyPr>
          <a:lstStyle>
            <a:lvl1pPr marL="0" indent="0">
              <a:buNone/>
              <a:defRPr sz="24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Subhead Subhead</a:t>
            </a:r>
          </a:p>
        </p:txBody>
      </p:sp>
    </p:spTree>
    <p:extLst>
      <p:ext uri="{BB962C8B-B14F-4D97-AF65-F5344CB8AC3E}">
        <p14:creationId xmlns:p14="http://schemas.microsoft.com/office/powerpoint/2010/main" val="4155769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E Pla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COMMON NAME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692877"/>
            <a:ext cx="5080686" cy="3274539"/>
          </a:xfrm>
        </p:spPr>
        <p:txBody>
          <a:bodyPr/>
          <a:lstStyle>
            <a:lvl1pPr>
              <a:defRPr sz="2000"/>
            </a:lvl1pPr>
          </a:lstStyle>
          <a:p>
            <a:pPr lvl="0"/>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lvl="0"/>
            <a:endParaRPr lang="en-US" dirty="0"/>
          </a:p>
        </p:txBody>
      </p:sp>
      <p:graphicFrame>
        <p:nvGraphicFramePr>
          <p:cNvPr id="5" name="Table 5">
            <a:extLst>
              <a:ext uri="{FF2B5EF4-FFF2-40B4-BE49-F238E27FC236}">
                <a16:creationId xmlns:a16="http://schemas.microsoft.com/office/drawing/2014/main" id="{D947767C-E095-DD0C-E056-3044A7A27B9D}"/>
              </a:ext>
            </a:extLst>
          </p:cNvPr>
          <p:cNvGraphicFramePr>
            <a:graphicFrameLocks noGrp="1"/>
          </p:cNvGraphicFramePr>
          <p:nvPr userDrawn="1">
            <p:extLst>
              <p:ext uri="{D42A27DB-BD31-4B8C-83A1-F6EECF244321}">
                <p14:modId xmlns:p14="http://schemas.microsoft.com/office/powerpoint/2010/main" val="2983527848"/>
              </p:ext>
            </p:extLst>
          </p:nvPr>
        </p:nvGraphicFramePr>
        <p:xfrm>
          <a:off x="823784" y="5309664"/>
          <a:ext cx="5095104" cy="370840"/>
        </p:xfrm>
        <a:graphic>
          <a:graphicData uri="http://schemas.openxmlformats.org/drawingml/2006/table">
            <a:tbl>
              <a:tblPr firstRow="1" bandRow="1">
                <a:tableStyleId>{5C22544A-7EE6-4342-B048-85BDC9FD1C3A}</a:tableStyleId>
              </a:tblPr>
              <a:tblGrid>
                <a:gridCol w="1273776">
                  <a:extLst>
                    <a:ext uri="{9D8B030D-6E8A-4147-A177-3AD203B41FA5}">
                      <a16:colId xmlns:a16="http://schemas.microsoft.com/office/drawing/2014/main" val="2081327321"/>
                    </a:ext>
                  </a:extLst>
                </a:gridCol>
                <a:gridCol w="1273776">
                  <a:extLst>
                    <a:ext uri="{9D8B030D-6E8A-4147-A177-3AD203B41FA5}">
                      <a16:colId xmlns:a16="http://schemas.microsoft.com/office/drawing/2014/main" val="1268293381"/>
                    </a:ext>
                  </a:extLst>
                </a:gridCol>
                <a:gridCol w="1273776">
                  <a:extLst>
                    <a:ext uri="{9D8B030D-6E8A-4147-A177-3AD203B41FA5}">
                      <a16:colId xmlns:a16="http://schemas.microsoft.com/office/drawing/2014/main" val="1900741165"/>
                    </a:ext>
                  </a:extLst>
                </a:gridCol>
                <a:gridCol w="1273776">
                  <a:extLst>
                    <a:ext uri="{9D8B030D-6E8A-4147-A177-3AD203B41FA5}">
                      <a16:colId xmlns:a16="http://schemas.microsoft.com/office/drawing/2014/main" val="4131588986"/>
                    </a:ext>
                  </a:extLst>
                </a:gridCol>
              </a:tblGrid>
              <a:tr h="370840">
                <a:tc>
                  <a:txBody>
                    <a:bodyPr/>
                    <a:lstStyle/>
                    <a:p>
                      <a:pPr algn="ctr"/>
                      <a:r>
                        <a:rPr lang="en-US" sz="1600" b="0" i="0" dirty="0">
                          <a:latin typeface="Montserrat Light" pitchFamily="2" charset="77"/>
                        </a:rPr>
                        <a:t>Zone</a:t>
                      </a:r>
                    </a:p>
                  </a:txBody>
                  <a:tcPr anchor="ctr">
                    <a:solidFill>
                      <a:srgbClr val="B62655"/>
                    </a:solidFill>
                  </a:tcPr>
                </a:tc>
                <a:tc>
                  <a:txBody>
                    <a:bodyPr/>
                    <a:lstStyle/>
                    <a:p>
                      <a:pPr algn="ctr"/>
                      <a:r>
                        <a:rPr lang="en-US" sz="1600" b="0" i="0" dirty="0">
                          <a:latin typeface="Montserrat Light" pitchFamily="2" charset="77"/>
                        </a:rPr>
                        <a:t>Height</a:t>
                      </a:r>
                    </a:p>
                  </a:txBody>
                  <a:tcPr anchor="ctr">
                    <a:solidFill>
                      <a:srgbClr val="B62655"/>
                    </a:solidFill>
                  </a:tcPr>
                </a:tc>
                <a:tc>
                  <a:txBody>
                    <a:bodyPr/>
                    <a:lstStyle/>
                    <a:p>
                      <a:pPr algn="ctr"/>
                      <a:r>
                        <a:rPr lang="en-US" sz="1600" b="0" i="0" dirty="0">
                          <a:latin typeface="Montserrat Light" pitchFamily="2" charset="77"/>
                        </a:rPr>
                        <a:t>Width</a:t>
                      </a:r>
                    </a:p>
                  </a:txBody>
                  <a:tcPr anchor="ctr">
                    <a:solidFill>
                      <a:srgbClr val="B62655"/>
                    </a:solidFill>
                  </a:tcPr>
                </a:tc>
                <a:tc>
                  <a:txBody>
                    <a:bodyPr/>
                    <a:lstStyle/>
                    <a:p>
                      <a:pPr algn="ctr"/>
                      <a:r>
                        <a:rPr lang="en-US" sz="1600" b="0" i="0" dirty="0">
                          <a:latin typeface="Montserrat Light" pitchFamily="2" charset="77"/>
                        </a:rPr>
                        <a:t>Exposure</a:t>
                      </a:r>
                    </a:p>
                  </a:txBody>
                  <a:tcPr anchor="ctr">
                    <a:solidFill>
                      <a:srgbClr val="B62655"/>
                    </a:solidFill>
                  </a:tcPr>
                </a:tc>
                <a:extLst>
                  <a:ext uri="{0D108BD9-81ED-4DB2-BD59-A6C34878D82A}">
                    <a16:rowId xmlns:a16="http://schemas.microsoft.com/office/drawing/2014/main" val="3712424307"/>
                  </a:ext>
                </a:extLst>
              </a:tr>
            </a:tbl>
          </a:graphicData>
        </a:graphic>
      </p:graphicFrame>
      <p:sp>
        <p:nvSpPr>
          <p:cNvPr id="6" name="Text Placeholder 16">
            <a:extLst>
              <a:ext uri="{FF2B5EF4-FFF2-40B4-BE49-F238E27FC236}">
                <a16:creationId xmlns:a16="http://schemas.microsoft.com/office/drawing/2014/main" id="{8929C38F-46A0-6518-A5E3-57B0DE7B5DC9}"/>
              </a:ext>
            </a:extLst>
          </p:cNvPr>
          <p:cNvSpPr>
            <a:spLocks noGrp="1"/>
          </p:cNvSpPr>
          <p:nvPr>
            <p:ph type="body" sz="quarter" idx="16" hasCustomPrompt="1"/>
          </p:nvPr>
        </p:nvSpPr>
        <p:spPr>
          <a:xfrm>
            <a:off x="838200" y="5710321"/>
            <a:ext cx="1258957" cy="521928"/>
          </a:xfrm>
        </p:spPr>
        <p:txBody>
          <a:bodyPr>
            <a:normAutofit/>
          </a:bodyPr>
          <a:lstStyle>
            <a:lvl1pPr marL="0" indent="0" algn="ctr">
              <a:buNone/>
              <a:defRPr sz="1600" b="0" i="0">
                <a:latin typeface="Montserrat Light" pitchFamily="2" charset="77"/>
              </a:defRPr>
            </a:lvl1pPr>
          </a:lstStyle>
          <a:p>
            <a:pPr lvl="0"/>
            <a:r>
              <a:rPr lang="en-US" dirty="0"/>
              <a:t>Add Zone</a:t>
            </a:r>
          </a:p>
        </p:txBody>
      </p:sp>
      <p:sp>
        <p:nvSpPr>
          <p:cNvPr id="8" name="Text Placeholder 16">
            <a:extLst>
              <a:ext uri="{FF2B5EF4-FFF2-40B4-BE49-F238E27FC236}">
                <a16:creationId xmlns:a16="http://schemas.microsoft.com/office/drawing/2014/main" id="{B77371A9-030A-A47A-B42A-9A440C2F8991}"/>
              </a:ext>
            </a:extLst>
          </p:cNvPr>
          <p:cNvSpPr>
            <a:spLocks noGrp="1"/>
          </p:cNvSpPr>
          <p:nvPr>
            <p:ph type="body" sz="quarter" idx="17" hasCustomPrompt="1"/>
          </p:nvPr>
        </p:nvSpPr>
        <p:spPr>
          <a:xfrm>
            <a:off x="2110409" y="5710321"/>
            <a:ext cx="1258957" cy="521928"/>
          </a:xfrm>
        </p:spPr>
        <p:txBody>
          <a:bodyPr>
            <a:normAutofit/>
          </a:bodyPr>
          <a:lstStyle>
            <a:lvl1pPr marL="0" indent="0" algn="ctr">
              <a:buNone/>
              <a:defRPr sz="1600" b="0" i="0">
                <a:latin typeface="Montserrat Light" pitchFamily="2" charset="77"/>
              </a:defRPr>
            </a:lvl1pPr>
          </a:lstStyle>
          <a:p>
            <a:pPr lvl="0"/>
            <a:r>
              <a:rPr lang="en-US" dirty="0"/>
              <a:t>Add Height</a:t>
            </a:r>
          </a:p>
        </p:txBody>
      </p:sp>
      <p:sp>
        <p:nvSpPr>
          <p:cNvPr id="9" name="Text Placeholder 16">
            <a:extLst>
              <a:ext uri="{FF2B5EF4-FFF2-40B4-BE49-F238E27FC236}">
                <a16:creationId xmlns:a16="http://schemas.microsoft.com/office/drawing/2014/main" id="{2F895B8A-FBC8-AB9D-27E4-4CDC7C2D2EED}"/>
              </a:ext>
            </a:extLst>
          </p:cNvPr>
          <p:cNvSpPr>
            <a:spLocks noGrp="1"/>
          </p:cNvSpPr>
          <p:nvPr>
            <p:ph type="body" sz="quarter" idx="18" hasCustomPrompt="1"/>
          </p:nvPr>
        </p:nvSpPr>
        <p:spPr>
          <a:xfrm>
            <a:off x="4659929" y="5710321"/>
            <a:ext cx="1258957" cy="869797"/>
          </a:xfrm>
        </p:spPr>
        <p:txBody>
          <a:bodyPr>
            <a:normAutofit/>
          </a:bodyPr>
          <a:lstStyle>
            <a:lvl1pPr marL="0" indent="0" algn="ctr">
              <a:buNone/>
              <a:defRPr sz="1600" b="0" i="0">
                <a:latin typeface="Montserrat Light" pitchFamily="2" charset="77"/>
              </a:defRPr>
            </a:lvl1pPr>
          </a:lstStyle>
          <a:p>
            <a:pPr lvl="0"/>
            <a:r>
              <a:rPr lang="en-US" dirty="0"/>
              <a:t>Add Exposure</a:t>
            </a:r>
          </a:p>
        </p:txBody>
      </p:sp>
      <p:sp>
        <p:nvSpPr>
          <p:cNvPr id="10" name="Text Placeholder 16">
            <a:extLst>
              <a:ext uri="{FF2B5EF4-FFF2-40B4-BE49-F238E27FC236}">
                <a16:creationId xmlns:a16="http://schemas.microsoft.com/office/drawing/2014/main" id="{7E4C1A2C-3B73-D206-A36B-0D0059D98676}"/>
              </a:ext>
            </a:extLst>
          </p:cNvPr>
          <p:cNvSpPr>
            <a:spLocks noGrp="1"/>
          </p:cNvSpPr>
          <p:nvPr>
            <p:ph type="body" sz="quarter" idx="19" hasCustomPrompt="1"/>
          </p:nvPr>
        </p:nvSpPr>
        <p:spPr>
          <a:xfrm>
            <a:off x="3372679" y="5710321"/>
            <a:ext cx="1258957" cy="521928"/>
          </a:xfrm>
        </p:spPr>
        <p:txBody>
          <a:bodyPr>
            <a:normAutofit/>
          </a:bodyPr>
          <a:lstStyle>
            <a:lvl1pPr marL="0" indent="0" algn="ctr">
              <a:buNone/>
              <a:defRPr sz="1600" b="0" i="0">
                <a:latin typeface="Montserrat Light" pitchFamily="2" charset="77"/>
              </a:defRPr>
            </a:lvl1pPr>
          </a:lstStyle>
          <a:p>
            <a:pPr lvl="0"/>
            <a:r>
              <a:rPr lang="en-US" dirty="0"/>
              <a:t>Add Width</a:t>
            </a:r>
          </a:p>
        </p:txBody>
      </p:sp>
      <p:sp>
        <p:nvSpPr>
          <p:cNvPr id="11" name="Picture Placeholder 11">
            <a:extLst>
              <a:ext uri="{FF2B5EF4-FFF2-40B4-BE49-F238E27FC236}">
                <a16:creationId xmlns:a16="http://schemas.microsoft.com/office/drawing/2014/main" id="{0CF17DD9-013C-5859-6EC2-5A6AFD9A9961}"/>
              </a:ext>
            </a:extLst>
          </p:cNvPr>
          <p:cNvSpPr>
            <a:spLocks noGrp="1"/>
          </p:cNvSpPr>
          <p:nvPr>
            <p:ph type="pic" sz="quarter" idx="20"/>
          </p:nvPr>
        </p:nvSpPr>
        <p:spPr>
          <a:xfrm>
            <a:off x="6287402" y="1679384"/>
            <a:ext cx="5080686" cy="4435475"/>
          </a:xfrm>
        </p:spPr>
        <p:txBody>
          <a:bodyPr/>
          <a:lstStyle/>
          <a:p>
            <a:endParaRPr lang="en-US"/>
          </a:p>
        </p:txBody>
      </p:sp>
      <p:sp>
        <p:nvSpPr>
          <p:cNvPr id="4" name="Text Placeholder 4">
            <a:extLst>
              <a:ext uri="{FF2B5EF4-FFF2-40B4-BE49-F238E27FC236}">
                <a16:creationId xmlns:a16="http://schemas.microsoft.com/office/drawing/2014/main" id="{0A9F4E61-FA7F-0008-2BB0-D7B883B68CAE}"/>
              </a:ext>
            </a:extLst>
          </p:cNvPr>
          <p:cNvSpPr>
            <a:spLocks noGrp="1"/>
          </p:cNvSpPr>
          <p:nvPr>
            <p:ph type="body" sz="quarter" idx="11" hasCustomPrompt="1"/>
          </p:nvPr>
        </p:nvSpPr>
        <p:spPr>
          <a:xfrm>
            <a:off x="838200" y="1173893"/>
            <a:ext cx="4143703" cy="342248"/>
          </a:xfrm>
        </p:spPr>
        <p:txBody>
          <a:bodyPr>
            <a:normAutofit/>
          </a:bodyPr>
          <a:lstStyle>
            <a:lvl1pPr marL="0" indent="0">
              <a:buNone/>
              <a:defRPr sz="1800" b="0" i="1">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Genus</a:t>
            </a:r>
          </a:p>
        </p:txBody>
      </p:sp>
      <p:sp>
        <p:nvSpPr>
          <p:cNvPr id="13" name="Text Placeholder 4">
            <a:extLst>
              <a:ext uri="{FF2B5EF4-FFF2-40B4-BE49-F238E27FC236}">
                <a16:creationId xmlns:a16="http://schemas.microsoft.com/office/drawing/2014/main" id="{103EDA24-D7DC-72BE-515A-76741FD7E818}"/>
              </a:ext>
            </a:extLst>
          </p:cNvPr>
          <p:cNvSpPr>
            <a:spLocks noGrp="1"/>
          </p:cNvSpPr>
          <p:nvPr>
            <p:ph type="body" sz="quarter" idx="21" hasCustomPrompt="1"/>
          </p:nvPr>
        </p:nvSpPr>
        <p:spPr>
          <a:xfrm>
            <a:off x="1777962" y="1173892"/>
            <a:ext cx="3882507" cy="342248"/>
          </a:xfrm>
        </p:spPr>
        <p:txBody>
          <a:bodyPr>
            <a:normAutofit/>
          </a:bodyPr>
          <a:lstStyle>
            <a:lvl1pPr marL="0" indent="0">
              <a:buNone/>
              <a:defRPr sz="18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‘Species’</a:t>
            </a:r>
          </a:p>
        </p:txBody>
      </p:sp>
    </p:spTree>
    <p:extLst>
      <p:ext uri="{BB962C8B-B14F-4D97-AF65-F5344CB8AC3E}">
        <p14:creationId xmlns:p14="http://schemas.microsoft.com/office/powerpoint/2010/main" val="2004132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E 3 Photo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2005B4-6C26-59F4-EC88-CD5AA7565159}"/>
              </a:ext>
            </a:extLst>
          </p:cNvPr>
          <p:cNvSpPr>
            <a:spLocks noGrp="1"/>
          </p:cNvSpPr>
          <p:nvPr>
            <p:ph type="pic" sz="quarter" idx="10"/>
          </p:nvPr>
        </p:nvSpPr>
        <p:spPr>
          <a:xfrm>
            <a:off x="0" y="0"/>
            <a:ext cx="7036904" cy="6858000"/>
          </a:xfrm>
        </p:spPr>
        <p:txBody>
          <a:bodyPr/>
          <a:lstStyle/>
          <a:p>
            <a:endParaRPr lang="en-US"/>
          </a:p>
        </p:txBody>
      </p:sp>
      <p:sp>
        <p:nvSpPr>
          <p:cNvPr id="17" name="Picture Placeholder 14">
            <a:extLst>
              <a:ext uri="{FF2B5EF4-FFF2-40B4-BE49-F238E27FC236}">
                <a16:creationId xmlns:a16="http://schemas.microsoft.com/office/drawing/2014/main" id="{B100005B-3C2D-723D-37C8-93C37E332B8F}"/>
              </a:ext>
            </a:extLst>
          </p:cNvPr>
          <p:cNvSpPr>
            <a:spLocks noGrp="1"/>
          </p:cNvSpPr>
          <p:nvPr>
            <p:ph type="pic" sz="quarter" idx="13"/>
          </p:nvPr>
        </p:nvSpPr>
        <p:spPr>
          <a:xfrm>
            <a:off x="7254875" y="414"/>
            <a:ext cx="4937125" cy="3319256"/>
          </a:xfrm>
        </p:spPr>
        <p:txBody>
          <a:bodyPr/>
          <a:lstStyle/>
          <a:p>
            <a:endParaRPr lang="en-US"/>
          </a:p>
        </p:txBody>
      </p:sp>
      <p:sp>
        <p:nvSpPr>
          <p:cNvPr id="18" name="Picture Placeholder 14">
            <a:extLst>
              <a:ext uri="{FF2B5EF4-FFF2-40B4-BE49-F238E27FC236}">
                <a16:creationId xmlns:a16="http://schemas.microsoft.com/office/drawing/2014/main" id="{2FF8390D-D1CC-84AA-EA86-57F25FC3765A}"/>
              </a:ext>
            </a:extLst>
          </p:cNvPr>
          <p:cNvSpPr>
            <a:spLocks noGrp="1"/>
          </p:cNvSpPr>
          <p:nvPr>
            <p:ph type="pic" sz="quarter" idx="14"/>
          </p:nvPr>
        </p:nvSpPr>
        <p:spPr>
          <a:xfrm>
            <a:off x="7254875" y="3538745"/>
            <a:ext cx="4937125" cy="3319256"/>
          </a:xfrm>
        </p:spPr>
        <p:txBody>
          <a:bodyPr/>
          <a:lstStyle/>
          <a:p>
            <a:endParaRPr lang="en-US"/>
          </a:p>
        </p:txBody>
      </p:sp>
    </p:spTree>
    <p:extLst>
      <p:ext uri="{BB962C8B-B14F-4D97-AF65-F5344CB8AC3E}">
        <p14:creationId xmlns:p14="http://schemas.microsoft.com/office/powerpoint/2010/main" val="4113233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E Divider">
    <p:bg>
      <p:bgPr>
        <a:solidFill>
          <a:srgbClr val="B6265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B6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52E68B-691B-ADA2-6ACE-F459AC21E4AA}"/>
              </a:ext>
            </a:extLst>
          </p:cNvPr>
          <p:cNvSpPr>
            <a:spLocks noGrp="1"/>
          </p:cNvSpPr>
          <p:nvPr>
            <p:ph type="body" sz="quarter" idx="10" hasCustomPrompt="1"/>
          </p:nvPr>
        </p:nvSpPr>
        <p:spPr>
          <a:xfrm>
            <a:off x="3427412" y="3195637"/>
            <a:ext cx="5337175" cy="466725"/>
          </a:xfrm>
        </p:spPr>
        <p:txBody>
          <a:bodyPr>
            <a:noAutofit/>
          </a:bodyPr>
          <a:lstStyle>
            <a:lvl1pPr marL="0" indent="0" algn="ctr">
              <a:buNone/>
              <a:defRPr sz="2400" b="1" i="0">
                <a:solidFill>
                  <a:schemeClr val="bg1"/>
                </a:solidFill>
                <a:latin typeface="Montserrat" pitchFamily="2" charset="77"/>
              </a:defRPr>
            </a:lvl1pPr>
          </a:lstStyle>
          <a:p>
            <a:pPr lvl="0"/>
            <a:r>
              <a:rPr lang="en-US" dirty="0"/>
              <a:t>DIVIDER DIVIDER DIVIDER</a:t>
            </a:r>
          </a:p>
        </p:txBody>
      </p:sp>
      <p:pic>
        <p:nvPicPr>
          <p:cNvPr id="2" name="Picture 1">
            <a:extLst>
              <a:ext uri="{FF2B5EF4-FFF2-40B4-BE49-F238E27FC236}">
                <a16:creationId xmlns:a16="http://schemas.microsoft.com/office/drawing/2014/main" id="{666D3418-401D-4D02-3569-7BAAE541F6C5}"/>
              </a:ext>
            </a:extLst>
          </p:cNvPr>
          <p:cNvPicPr>
            <a:picLocks noChangeAspect="1"/>
          </p:cNvPicPr>
          <p:nvPr userDrawn="1"/>
        </p:nvPicPr>
        <p:blipFill>
          <a:blip r:embed="rId2"/>
          <a:srcRect/>
          <a:stretch/>
        </p:blipFill>
        <p:spPr>
          <a:xfrm>
            <a:off x="10837975" y="6175246"/>
            <a:ext cx="1225057" cy="549962"/>
          </a:xfrm>
          <a:prstGeom prst="rect">
            <a:avLst/>
          </a:prstGeom>
        </p:spPr>
      </p:pic>
    </p:spTree>
    <p:extLst>
      <p:ext uri="{BB962C8B-B14F-4D97-AF65-F5344CB8AC3E}">
        <p14:creationId xmlns:p14="http://schemas.microsoft.com/office/powerpoint/2010/main" val="1735379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E Quote">
    <p:bg>
      <p:bgPr>
        <a:solidFill>
          <a:srgbClr val="B6265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6DEE0-A82D-A242-CDC2-3F6630244900}"/>
              </a:ext>
            </a:extLst>
          </p:cNvPr>
          <p:cNvSpPr txBox="1"/>
          <p:nvPr userDrawn="1"/>
        </p:nvSpPr>
        <p:spPr>
          <a:xfrm>
            <a:off x="3192051"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3" name="TextBox 2">
            <a:extLst>
              <a:ext uri="{FF2B5EF4-FFF2-40B4-BE49-F238E27FC236}">
                <a16:creationId xmlns:a16="http://schemas.microsoft.com/office/drawing/2014/main" id="{3623C76E-8E5D-EC3B-571A-ABFD9A0598BE}"/>
              </a:ext>
            </a:extLst>
          </p:cNvPr>
          <p:cNvSpPr txBox="1"/>
          <p:nvPr userDrawn="1"/>
        </p:nvSpPr>
        <p:spPr>
          <a:xfrm>
            <a:off x="8353908"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6" name="Text Placeholder 5">
            <a:extLst>
              <a:ext uri="{FF2B5EF4-FFF2-40B4-BE49-F238E27FC236}">
                <a16:creationId xmlns:a16="http://schemas.microsoft.com/office/drawing/2014/main" id="{DC2ECF6E-5A6C-B83D-FEB0-070DF84BDF87}"/>
              </a:ext>
            </a:extLst>
          </p:cNvPr>
          <p:cNvSpPr>
            <a:spLocks noGrp="1"/>
          </p:cNvSpPr>
          <p:nvPr>
            <p:ph type="body" sz="quarter" idx="10" hasCustomPrompt="1"/>
          </p:nvPr>
        </p:nvSpPr>
        <p:spPr>
          <a:xfrm>
            <a:off x="3699358" y="3209926"/>
            <a:ext cx="5434012" cy="865188"/>
          </a:xfrm>
        </p:spPr>
        <p:txBody>
          <a:bodyPr>
            <a:normAutofit/>
          </a:bodyPr>
          <a:lstStyle>
            <a:lvl1pPr marL="0" indent="0">
              <a:buNone/>
              <a:defRPr sz="2200" b="0" i="0">
                <a:solidFill>
                  <a:schemeClr val="bg1"/>
                </a:solidFill>
                <a:latin typeface="Montserrat Light" pitchFamily="2" charset="77"/>
              </a:defRPr>
            </a:lvl1pPr>
          </a:lstStyle>
          <a:p>
            <a:pPr lvl="0"/>
            <a:r>
              <a:rPr lang="en-US" dirty="0"/>
              <a:t>Place quotes on upper half of line</a:t>
            </a:r>
          </a:p>
        </p:txBody>
      </p:sp>
      <p:sp>
        <p:nvSpPr>
          <p:cNvPr id="8" name="Text Placeholder 7">
            <a:extLst>
              <a:ext uri="{FF2B5EF4-FFF2-40B4-BE49-F238E27FC236}">
                <a16:creationId xmlns:a16="http://schemas.microsoft.com/office/drawing/2014/main" id="{8599E377-E5F1-A221-F199-90D5AEA7DD6E}"/>
              </a:ext>
            </a:extLst>
          </p:cNvPr>
          <p:cNvSpPr>
            <a:spLocks noGrp="1"/>
          </p:cNvSpPr>
          <p:nvPr>
            <p:ph type="body" sz="quarter" idx="11" hasCustomPrompt="1"/>
          </p:nvPr>
        </p:nvSpPr>
        <p:spPr>
          <a:xfrm>
            <a:off x="7484027" y="3982997"/>
            <a:ext cx="1957388" cy="519112"/>
          </a:xfrm>
        </p:spPr>
        <p:txBody>
          <a:bodyPr>
            <a:normAutofit/>
          </a:bodyPr>
          <a:lstStyle>
            <a:lvl1pPr marL="0" indent="0">
              <a:buNone/>
              <a:defRPr sz="1400">
                <a:solidFill>
                  <a:schemeClr val="bg1"/>
                </a:solidFill>
              </a:defRPr>
            </a:lvl1pPr>
          </a:lstStyle>
          <a:p>
            <a:pPr lvl="0"/>
            <a:r>
              <a:rPr lang="en-US" dirty="0"/>
              <a:t>-Person</a:t>
            </a:r>
          </a:p>
        </p:txBody>
      </p:sp>
      <p:sp>
        <p:nvSpPr>
          <p:cNvPr id="4" name="Rectangle 3">
            <a:extLst>
              <a:ext uri="{FF2B5EF4-FFF2-40B4-BE49-F238E27FC236}">
                <a16:creationId xmlns:a16="http://schemas.microsoft.com/office/drawing/2014/main" id="{1A2F82B5-18B4-598E-92AE-0FD9FE635D11}"/>
              </a:ext>
            </a:extLst>
          </p:cNvPr>
          <p:cNvSpPr/>
          <p:nvPr userDrawn="1"/>
        </p:nvSpPr>
        <p:spPr>
          <a:xfrm>
            <a:off x="10589741" y="6042454"/>
            <a:ext cx="1602259" cy="815546"/>
          </a:xfrm>
          <a:prstGeom prst="rect">
            <a:avLst/>
          </a:prstGeom>
          <a:solidFill>
            <a:srgbClr val="B6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35C61B-75A0-F584-0057-0915A9227805}"/>
              </a:ext>
            </a:extLst>
          </p:cNvPr>
          <p:cNvPicPr>
            <a:picLocks noChangeAspect="1"/>
          </p:cNvPicPr>
          <p:nvPr userDrawn="1"/>
        </p:nvPicPr>
        <p:blipFill>
          <a:blip r:embed="rId2"/>
          <a:srcRect/>
          <a:stretch/>
        </p:blipFill>
        <p:spPr>
          <a:xfrm>
            <a:off x="10837975" y="6175246"/>
            <a:ext cx="1225057" cy="549962"/>
          </a:xfrm>
          <a:prstGeom prst="rect">
            <a:avLst/>
          </a:prstGeom>
        </p:spPr>
      </p:pic>
    </p:spTree>
    <p:extLst>
      <p:ext uri="{BB962C8B-B14F-4D97-AF65-F5344CB8AC3E}">
        <p14:creationId xmlns:p14="http://schemas.microsoft.com/office/powerpoint/2010/main" val="3709415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E Questions">
    <p:bg>
      <p:bgPr>
        <a:solidFill>
          <a:srgbClr val="B6265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sp>
        <p:nvSpPr>
          <p:cNvPr id="2" name="Rectangle 1">
            <a:extLst>
              <a:ext uri="{FF2B5EF4-FFF2-40B4-BE49-F238E27FC236}">
                <a16:creationId xmlns:a16="http://schemas.microsoft.com/office/drawing/2014/main" id="{CADAF9B0-95A1-BAEB-492F-59267897EF01}"/>
              </a:ext>
            </a:extLst>
          </p:cNvPr>
          <p:cNvSpPr/>
          <p:nvPr userDrawn="1"/>
        </p:nvSpPr>
        <p:spPr>
          <a:xfrm>
            <a:off x="10589741" y="6042454"/>
            <a:ext cx="1602259" cy="815546"/>
          </a:xfrm>
          <a:prstGeom prst="rect">
            <a:avLst/>
          </a:prstGeom>
          <a:solidFill>
            <a:srgbClr val="B6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ABA301A-7419-D01D-8CBA-2DD73CC02437}"/>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6" name="Text Placeholder 2">
            <a:extLst>
              <a:ext uri="{FF2B5EF4-FFF2-40B4-BE49-F238E27FC236}">
                <a16:creationId xmlns:a16="http://schemas.microsoft.com/office/drawing/2014/main" id="{1DBE4779-A3D6-0D01-2892-8079D0D72EE7}"/>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pic>
        <p:nvPicPr>
          <p:cNvPr id="3" name="Picture 2">
            <a:extLst>
              <a:ext uri="{FF2B5EF4-FFF2-40B4-BE49-F238E27FC236}">
                <a16:creationId xmlns:a16="http://schemas.microsoft.com/office/drawing/2014/main" id="{F0733A57-A865-E9C5-D8F7-4F733BEA2EFE}"/>
              </a:ext>
            </a:extLst>
          </p:cNvPr>
          <p:cNvPicPr>
            <a:picLocks noChangeAspect="1"/>
          </p:cNvPicPr>
          <p:nvPr userDrawn="1"/>
        </p:nvPicPr>
        <p:blipFill>
          <a:blip r:embed="rId2"/>
          <a:srcRect/>
          <a:stretch/>
        </p:blipFill>
        <p:spPr>
          <a:xfrm>
            <a:off x="10837975" y="6175246"/>
            <a:ext cx="1225057" cy="549962"/>
          </a:xfrm>
          <a:prstGeom prst="rect">
            <a:avLst/>
          </a:prstGeom>
        </p:spPr>
      </p:pic>
    </p:spTree>
    <p:extLst>
      <p:ext uri="{BB962C8B-B14F-4D97-AF65-F5344CB8AC3E}">
        <p14:creationId xmlns:p14="http://schemas.microsoft.com/office/powerpoint/2010/main" val="3213533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E Social">
    <p:bg>
      <p:bgPr>
        <a:solidFill>
          <a:srgbClr val="B62655"/>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E03A41-34C1-B014-06E4-B24B78659D69}"/>
              </a:ext>
            </a:extLst>
          </p:cNvPr>
          <p:cNvSpPr txBox="1"/>
          <p:nvPr userDrawn="1"/>
        </p:nvSpPr>
        <p:spPr>
          <a:xfrm>
            <a:off x="3422269" y="2589462"/>
            <a:ext cx="5161854" cy="1469954"/>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1" i="0" dirty="0">
                <a:solidFill>
                  <a:schemeClr val="bg1"/>
                </a:solidFill>
                <a:latin typeface="Montserrat" pitchFamily="2" charset="77"/>
              </a:rPr>
              <a:t>Get Social With Us!</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2400" b="0" i="0" dirty="0">
                <a:solidFill>
                  <a:schemeClr val="bg1"/>
                </a:solidFill>
                <a:latin typeface="Montserrat Light" pitchFamily="2" charset="77"/>
              </a:rPr>
              <a:t>@</a:t>
            </a:r>
            <a:r>
              <a:rPr lang="en-US" sz="2400" b="0" i="0" dirty="0" err="1">
                <a:solidFill>
                  <a:schemeClr val="bg1"/>
                </a:solidFill>
                <a:latin typeface="Montserrat Light" pitchFamily="2" charset="77"/>
              </a:rPr>
              <a:t>EasyEleganceRoses</a:t>
            </a:r>
            <a:endParaRPr lang="en-US" sz="2400" b="0" i="0" dirty="0">
              <a:solidFill>
                <a:schemeClr val="bg1"/>
              </a:solidFill>
              <a:latin typeface="Montserrat Light" pitchFamily="2" charset="77"/>
            </a:endParaRPr>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5148212" y="1395797"/>
            <a:ext cx="2081183" cy="934301"/>
          </a:xfrm>
          <a:prstGeom prst="rect">
            <a:avLst/>
          </a:prstGeom>
        </p:spPr>
      </p:pic>
      <p:sp>
        <p:nvSpPr>
          <p:cNvPr id="4" name="Rectangle 3">
            <a:extLst>
              <a:ext uri="{FF2B5EF4-FFF2-40B4-BE49-F238E27FC236}">
                <a16:creationId xmlns:a16="http://schemas.microsoft.com/office/drawing/2014/main" id="{6DECCB50-4DF5-88A7-7ADB-CAD0703527F2}"/>
              </a:ext>
            </a:extLst>
          </p:cNvPr>
          <p:cNvSpPr/>
          <p:nvPr userDrawn="1"/>
        </p:nvSpPr>
        <p:spPr>
          <a:xfrm>
            <a:off x="10589741" y="6042454"/>
            <a:ext cx="1602259" cy="815546"/>
          </a:xfrm>
          <a:prstGeom prst="rect">
            <a:avLst/>
          </a:prstGeom>
          <a:solidFill>
            <a:srgbClr val="742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A03D06-1857-9D94-ECC1-EAE81FDA3B05}"/>
              </a:ext>
            </a:extLst>
          </p:cNvPr>
          <p:cNvSpPr/>
          <p:nvPr userDrawn="1"/>
        </p:nvSpPr>
        <p:spPr>
          <a:xfrm>
            <a:off x="10589741" y="6042454"/>
            <a:ext cx="1602259" cy="815546"/>
          </a:xfrm>
          <a:prstGeom prst="rect">
            <a:avLst/>
          </a:prstGeom>
          <a:solidFill>
            <a:srgbClr val="B6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3167C51-1244-10A7-9FB2-DE44F61D3A64}"/>
              </a:ext>
            </a:extLst>
          </p:cNvPr>
          <p:cNvGrpSpPr/>
          <p:nvPr userDrawn="1"/>
        </p:nvGrpSpPr>
        <p:grpSpPr>
          <a:xfrm>
            <a:off x="3669445" y="4600244"/>
            <a:ext cx="4853109" cy="660476"/>
            <a:chOff x="3669445" y="4600244"/>
            <a:chExt cx="4853109" cy="660476"/>
          </a:xfrm>
        </p:grpSpPr>
        <p:pic>
          <p:nvPicPr>
            <p:cNvPr id="14" name="Picture 13" descr="Icon&#10;&#10;Description automatically generated">
              <a:extLst>
                <a:ext uri="{FF2B5EF4-FFF2-40B4-BE49-F238E27FC236}">
                  <a16:creationId xmlns:a16="http://schemas.microsoft.com/office/drawing/2014/main" id="{78B2C6C7-FB87-BCA6-0DD2-70E894CB20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21031" y="4600244"/>
              <a:ext cx="660476" cy="660476"/>
            </a:xfrm>
            <a:prstGeom prst="rect">
              <a:avLst/>
            </a:prstGeom>
          </p:spPr>
        </p:pic>
        <p:pic>
          <p:nvPicPr>
            <p:cNvPr id="15" name="Picture 14" descr="Icon&#10;&#10;Description automatically generated">
              <a:extLst>
                <a:ext uri="{FF2B5EF4-FFF2-40B4-BE49-F238E27FC236}">
                  <a16:creationId xmlns:a16="http://schemas.microsoft.com/office/drawing/2014/main" id="{6311677C-CFBC-13F7-363F-6EBAE94DEA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10490" y="4600244"/>
              <a:ext cx="660476" cy="660476"/>
            </a:xfrm>
            <a:prstGeom prst="rect">
              <a:avLst/>
            </a:prstGeom>
          </p:spPr>
        </p:pic>
        <p:pic>
          <p:nvPicPr>
            <p:cNvPr id="16" name="Picture 15" descr="Logo, icon&#10;&#10;Description automatically generated">
              <a:extLst>
                <a:ext uri="{FF2B5EF4-FFF2-40B4-BE49-F238E27FC236}">
                  <a16:creationId xmlns:a16="http://schemas.microsoft.com/office/drawing/2014/main" id="{1E0399A1-38AE-4025-3EE6-5FF6821124E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62078" y="4600244"/>
              <a:ext cx="660476" cy="660476"/>
            </a:xfrm>
            <a:prstGeom prst="rect">
              <a:avLst/>
            </a:prstGeom>
          </p:spPr>
        </p:pic>
        <p:pic>
          <p:nvPicPr>
            <p:cNvPr id="17" name="Picture 16" descr="Icon&#10;&#10;Description automatically generated">
              <a:extLst>
                <a:ext uri="{FF2B5EF4-FFF2-40B4-BE49-F238E27FC236}">
                  <a16:creationId xmlns:a16="http://schemas.microsoft.com/office/drawing/2014/main" id="{E072ADBA-6AB0-EA79-4A0E-3BFC83A78C0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9445" y="4600244"/>
              <a:ext cx="660476" cy="660476"/>
            </a:xfrm>
            <a:prstGeom prst="rect">
              <a:avLst/>
            </a:prstGeom>
          </p:spPr>
        </p:pic>
        <p:pic>
          <p:nvPicPr>
            <p:cNvPr id="18" name="Picture 17" descr="A black and white circle with a black circle and a black circle with a black background&#10;&#10;Description automatically generated">
              <a:extLst>
                <a:ext uri="{FF2B5EF4-FFF2-40B4-BE49-F238E27FC236}">
                  <a16:creationId xmlns:a16="http://schemas.microsoft.com/office/drawing/2014/main" id="{4A1A7259-287B-75D5-CDEE-D32B8BFC064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186283" y="4606541"/>
              <a:ext cx="654179" cy="654179"/>
            </a:xfrm>
            <a:prstGeom prst="rect">
              <a:avLst/>
            </a:prstGeom>
          </p:spPr>
        </p:pic>
        <p:pic>
          <p:nvPicPr>
            <p:cNvPr id="19" name="Picture 18" descr="A black and white circle with a letter in it&#10;&#10;Description automatically generated">
              <a:extLst>
                <a:ext uri="{FF2B5EF4-FFF2-40B4-BE49-F238E27FC236}">
                  <a16:creationId xmlns:a16="http://schemas.microsoft.com/office/drawing/2014/main" id="{DEC56ADB-EA95-D713-EE1B-465AFCE3CD1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351535" y="4600244"/>
              <a:ext cx="654179" cy="654179"/>
            </a:xfrm>
            <a:prstGeom prst="rect">
              <a:avLst/>
            </a:prstGeom>
          </p:spPr>
        </p:pic>
      </p:grpSp>
    </p:spTree>
    <p:extLst>
      <p:ext uri="{BB962C8B-B14F-4D97-AF65-F5344CB8AC3E}">
        <p14:creationId xmlns:p14="http://schemas.microsoft.com/office/powerpoint/2010/main" val="819562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E Questions + Social">
    <p:bg>
      <p:bgPr>
        <a:solidFill>
          <a:srgbClr val="B62655"/>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sp>
        <p:nvSpPr>
          <p:cNvPr id="2" name="TextBox 1">
            <a:extLst>
              <a:ext uri="{FF2B5EF4-FFF2-40B4-BE49-F238E27FC236}">
                <a16:creationId xmlns:a16="http://schemas.microsoft.com/office/drawing/2014/main" id="{66251314-32F8-3FE5-073A-2D215768B5F6}"/>
              </a:ext>
            </a:extLst>
          </p:cNvPr>
          <p:cNvSpPr txBox="1"/>
          <p:nvPr userDrawn="1"/>
        </p:nvSpPr>
        <p:spPr>
          <a:xfrm>
            <a:off x="-829500" y="5670553"/>
            <a:ext cx="51618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pitchFamily="2" charset="77"/>
              </a:rPr>
              <a:t>Get Social With 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ontserrat Light" pitchFamily="2" charset="77"/>
              </a:rPr>
              <a:t>@</a:t>
            </a:r>
            <a:r>
              <a:rPr lang="en-US" sz="1600" b="0" i="0" dirty="0" err="1">
                <a:solidFill>
                  <a:schemeClr val="bg1"/>
                </a:solidFill>
                <a:latin typeface="Montserrat Light" pitchFamily="2" charset="77"/>
              </a:rPr>
              <a:t>EasyEleganceRoses</a:t>
            </a:r>
            <a:endParaRPr lang="en-US" sz="1600" b="0" i="0" dirty="0">
              <a:solidFill>
                <a:schemeClr val="bg1"/>
              </a:solidFill>
              <a:latin typeface="Montserrat Light" pitchFamily="2" charset="77"/>
            </a:endParaRPr>
          </a:p>
        </p:txBody>
      </p:sp>
      <p:sp>
        <p:nvSpPr>
          <p:cNvPr id="4" name="Rectangle 3">
            <a:extLst>
              <a:ext uri="{FF2B5EF4-FFF2-40B4-BE49-F238E27FC236}">
                <a16:creationId xmlns:a16="http://schemas.microsoft.com/office/drawing/2014/main" id="{15F96DC1-1E6A-D6E2-4287-B0687FE603C4}"/>
              </a:ext>
            </a:extLst>
          </p:cNvPr>
          <p:cNvSpPr/>
          <p:nvPr userDrawn="1"/>
        </p:nvSpPr>
        <p:spPr>
          <a:xfrm>
            <a:off x="10589741" y="6042454"/>
            <a:ext cx="1602259" cy="815546"/>
          </a:xfrm>
          <a:prstGeom prst="rect">
            <a:avLst/>
          </a:prstGeom>
          <a:solidFill>
            <a:srgbClr val="B6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DDD0B0C2-41FA-0F7C-006F-3B89C89A9A29}"/>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12" name="Text Placeholder 2">
            <a:extLst>
              <a:ext uri="{FF2B5EF4-FFF2-40B4-BE49-F238E27FC236}">
                <a16:creationId xmlns:a16="http://schemas.microsoft.com/office/drawing/2014/main" id="{A79A1894-E52C-036D-321B-7459BB4BFDB0}"/>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pic>
        <p:nvPicPr>
          <p:cNvPr id="9" name="Picture 8">
            <a:extLst>
              <a:ext uri="{FF2B5EF4-FFF2-40B4-BE49-F238E27FC236}">
                <a16:creationId xmlns:a16="http://schemas.microsoft.com/office/drawing/2014/main" id="{4BCCF363-10BD-6293-738B-4935C0E2C976}"/>
              </a:ext>
            </a:extLst>
          </p:cNvPr>
          <p:cNvPicPr>
            <a:picLocks noChangeAspect="1"/>
          </p:cNvPicPr>
          <p:nvPr userDrawn="1"/>
        </p:nvPicPr>
        <p:blipFill>
          <a:blip r:embed="rId2"/>
          <a:srcRect/>
          <a:stretch/>
        </p:blipFill>
        <p:spPr>
          <a:xfrm>
            <a:off x="10837975" y="6175246"/>
            <a:ext cx="1225057" cy="549962"/>
          </a:xfrm>
          <a:prstGeom prst="rect">
            <a:avLst/>
          </a:prstGeom>
        </p:spPr>
      </p:pic>
      <p:grpSp>
        <p:nvGrpSpPr>
          <p:cNvPr id="13" name="Group 12">
            <a:extLst>
              <a:ext uri="{FF2B5EF4-FFF2-40B4-BE49-F238E27FC236}">
                <a16:creationId xmlns:a16="http://schemas.microsoft.com/office/drawing/2014/main" id="{39E36DCE-43AB-72C7-D523-EFC163A3A0FC}"/>
              </a:ext>
            </a:extLst>
          </p:cNvPr>
          <p:cNvGrpSpPr/>
          <p:nvPr userDrawn="1"/>
        </p:nvGrpSpPr>
        <p:grpSpPr>
          <a:xfrm>
            <a:off x="641564" y="6350667"/>
            <a:ext cx="2219726" cy="302090"/>
            <a:chOff x="3669445" y="4600244"/>
            <a:chExt cx="4853109" cy="660476"/>
          </a:xfrm>
        </p:grpSpPr>
        <p:pic>
          <p:nvPicPr>
            <p:cNvPr id="14" name="Picture 13" descr="Icon&#10;&#10;Description automatically generated">
              <a:extLst>
                <a:ext uri="{FF2B5EF4-FFF2-40B4-BE49-F238E27FC236}">
                  <a16:creationId xmlns:a16="http://schemas.microsoft.com/office/drawing/2014/main" id="{C73EF0D8-11DB-02FA-7F6C-939CA62649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21031" y="4600244"/>
              <a:ext cx="660476" cy="660476"/>
            </a:xfrm>
            <a:prstGeom prst="rect">
              <a:avLst/>
            </a:prstGeom>
          </p:spPr>
        </p:pic>
        <p:pic>
          <p:nvPicPr>
            <p:cNvPr id="15" name="Picture 14" descr="Icon&#10;&#10;Description automatically generated">
              <a:extLst>
                <a:ext uri="{FF2B5EF4-FFF2-40B4-BE49-F238E27FC236}">
                  <a16:creationId xmlns:a16="http://schemas.microsoft.com/office/drawing/2014/main" id="{1FF39182-1AA5-B8CB-D58A-F21F8A5FF4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10490" y="4600244"/>
              <a:ext cx="660476" cy="660476"/>
            </a:xfrm>
            <a:prstGeom prst="rect">
              <a:avLst/>
            </a:prstGeom>
          </p:spPr>
        </p:pic>
        <p:pic>
          <p:nvPicPr>
            <p:cNvPr id="16" name="Picture 15" descr="Logo, icon&#10;&#10;Description automatically generated">
              <a:extLst>
                <a:ext uri="{FF2B5EF4-FFF2-40B4-BE49-F238E27FC236}">
                  <a16:creationId xmlns:a16="http://schemas.microsoft.com/office/drawing/2014/main" id="{72FA436D-0C32-2697-DEE6-B668602BCC1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62078" y="4600244"/>
              <a:ext cx="660476" cy="660476"/>
            </a:xfrm>
            <a:prstGeom prst="rect">
              <a:avLst/>
            </a:prstGeom>
          </p:spPr>
        </p:pic>
        <p:pic>
          <p:nvPicPr>
            <p:cNvPr id="17" name="Picture 16" descr="Icon&#10;&#10;Description automatically generated">
              <a:extLst>
                <a:ext uri="{FF2B5EF4-FFF2-40B4-BE49-F238E27FC236}">
                  <a16:creationId xmlns:a16="http://schemas.microsoft.com/office/drawing/2014/main" id="{E78E220A-A507-C008-F68C-905BF3A2264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69445" y="4600244"/>
              <a:ext cx="660476" cy="660476"/>
            </a:xfrm>
            <a:prstGeom prst="rect">
              <a:avLst/>
            </a:prstGeom>
          </p:spPr>
        </p:pic>
        <p:pic>
          <p:nvPicPr>
            <p:cNvPr id="18" name="Picture 17" descr="A black and white circle with a black circle and a black circle with a black background&#10;&#10;Description automatically generated">
              <a:extLst>
                <a:ext uri="{FF2B5EF4-FFF2-40B4-BE49-F238E27FC236}">
                  <a16:creationId xmlns:a16="http://schemas.microsoft.com/office/drawing/2014/main" id="{2F4D433A-BC9A-BE24-9124-D35BB7A7AF0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186283" y="4606541"/>
              <a:ext cx="654179" cy="654179"/>
            </a:xfrm>
            <a:prstGeom prst="rect">
              <a:avLst/>
            </a:prstGeom>
          </p:spPr>
        </p:pic>
        <p:pic>
          <p:nvPicPr>
            <p:cNvPr id="19" name="Picture 18" descr="A black and white circle with a letter in it&#10;&#10;Description automatically generated">
              <a:extLst>
                <a:ext uri="{FF2B5EF4-FFF2-40B4-BE49-F238E27FC236}">
                  <a16:creationId xmlns:a16="http://schemas.microsoft.com/office/drawing/2014/main" id="{07545DF2-85D0-B70E-0B3E-F42A3FFA579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351535" y="4600244"/>
              <a:ext cx="654179" cy="654179"/>
            </a:xfrm>
            <a:prstGeom prst="rect">
              <a:avLst/>
            </a:prstGeom>
          </p:spPr>
        </p:pic>
      </p:grpSp>
    </p:spTree>
    <p:extLst>
      <p:ext uri="{BB962C8B-B14F-4D97-AF65-F5344CB8AC3E}">
        <p14:creationId xmlns:p14="http://schemas.microsoft.com/office/powerpoint/2010/main" val="405107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iley Pl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38A-BB77-D6E2-DAB6-336015DBC1C5}"/>
              </a:ext>
            </a:extLst>
          </p:cNvPr>
          <p:cNvSpPr>
            <a:spLocks noGrp="1"/>
          </p:cNvSpPr>
          <p:nvPr>
            <p:ph type="title" hasCustomPrompt="1"/>
          </p:nvPr>
        </p:nvSpPr>
        <p:spPr>
          <a:xfrm>
            <a:off x="838200" y="525763"/>
            <a:ext cx="10515600" cy="648129"/>
          </a:xfrm>
        </p:spPr>
        <p:txBody>
          <a:bodyPr>
            <a:normAutofit/>
          </a:bodyPr>
          <a:lstStyle>
            <a:lvl1pPr>
              <a:defRPr sz="3000"/>
            </a:lvl1pPr>
          </a:lstStyle>
          <a:p>
            <a:r>
              <a:rPr lang="en-US" dirty="0"/>
              <a:t>COMMON NAME</a:t>
            </a:r>
          </a:p>
        </p:txBody>
      </p:sp>
      <p:sp>
        <p:nvSpPr>
          <p:cNvPr id="3" name="Content Placeholder 2">
            <a:extLst>
              <a:ext uri="{FF2B5EF4-FFF2-40B4-BE49-F238E27FC236}">
                <a16:creationId xmlns:a16="http://schemas.microsoft.com/office/drawing/2014/main" id="{D17A78EA-9723-20FF-1D1D-A8DD15351E04}"/>
              </a:ext>
            </a:extLst>
          </p:cNvPr>
          <p:cNvSpPr>
            <a:spLocks noGrp="1"/>
          </p:cNvSpPr>
          <p:nvPr>
            <p:ph idx="1" hasCustomPrompt="1"/>
          </p:nvPr>
        </p:nvSpPr>
        <p:spPr>
          <a:xfrm>
            <a:off x="838200" y="1692877"/>
            <a:ext cx="5080686" cy="3274539"/>
          </a:xfrm>
        </p:spPr>
        <p:txBody>
          <a:bodyPr/>
          <a:lstStyle>
            <a:lvl1pPr>
              <a:defRPr sz="2000"/>
            </a:lvl1pPr>
          </a:lstStyle>
          <a:p>
            <a:pPr lvl="0"/>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Points</a:t>
            </a:r>
          </a:p>
          <a:p>
            <a:pPr lvl="0"/>
            <a:endParaRPr lang="en-US" dirty="0"/>
          </a:p>
        </p:txBody>
      </p:sp>
      <p:graphicFrame>
        <p:nvGraphicFramePr>
          <p:cNvPr id="5" name="Table 5">
            <a:extLst>
              <a:ext uri="{FF2B5EF4-FFF2-40B4-BE49-F238E27FC236}">
                <a16:creationId xmlns:a16="http://schemas.microsoft.com/office/drawing/2014/main" id="{D947767C-E095-DD0C-E056-3044A7A27B9D}"/>
              </a:ext>
            </a:extLst>
          </p:cNvPr>
          <p:cNvGraphicFramePr>
            <a:graphicFrameLocks noGrp="1"/>
          </p:cNvGraphicFramePr>
          <p:nvPr userDrawn="1">
            <p:extLst>
              <p:ext uri="{D42A27DB-BD31-4B8C-83A1-F6EECF244321}">
                <p14:modId xmlns:p14="http://schemas.microsoft.com/office/powerpoint/2010/main" val="897189293"/>
              </p:ext>
            </p:extLst>
          </p:nvPr>
        </p:nvGraphicFramePr>
        <p:xfrm>
          <a:off x="823784" y="5309664"/>
          <a:ext cx="5095104" cy="370840"/>
        </p:xfrm>
        <a:graphic>
          <a:graphicData uri="http://schemas.openxmlformats.org/drawingml/2006/table">
            <a:tbl>
              <a:tblPr firstRow="1" bandRow="1">
                <a:tableStyleId>{5C22544A-7EE6-4342-B048-85BDC9FD1C3A}</a:tableStyleId>
              </a:tblPr>
              <a:tblGrid>
                <a:gridCol w="1273776">
                  <a:extLst>
                    <a:ext uri="{9D8B030D-6E8A-4147-A177-3AD203B41FA5}">
                      <a16:colId xmlns:a16="http://schemas.microsoft.com/office/drawing/2014/main" val="2081327321"/>
                    </a:ext>
                  </a:extLst>
                </a:gridCol>
                <a:gridCol w="1273776">
                  <a:extLst>
                    <a:ext uri="{9D8B030D-6E8A-4147-A177-3AD203B41FA5}">
                      <a16:colId xmlns:a16="http://schemas.microsoft.com/office/drawing/2014/main" val="1268293381"/>
                    </a:ext>
                  </a:extLst>
                </a:gridCol>
                <a:gridCol w="1273776">
                  <a:extLst>
                    <a:ext uri="{9D8B030D-6E8A-4147-A177-3AD203B41FA5}">
                      <a16:colId xmlns:a16="http://schemas.microsoft.com/office/drawing/2014/main" val="1900741165"/>
                    </a:ext>
                  </a:extLst>
                </a:gridCol>
                <a:gridCol w="1273776">
                  <a:extLst>
                    <a:ext uri="{9D8B030D-6E8A-4147-A177-3AD203B41FA5}">
                      <a16:colId xmlns:a16="http://schemas.microsoft.com/office/drawing/2014/main" val="4131588986"/>
                    </a:ext>
                  </a:extLst>
                </a:gridCol>
              </a:tblGrid>
              <a:tr h="370840">
                <a:tc>
                  <a:txBody>
                    <a:bodyPr/>
                    <a:lstStyle/>
                    <a:p>
                      <a:pPr algn="ctr"/>
                      <a:r>
                        <a:rPr lang="en-US" sz="1600" b="0" i="0" dirty="0">
                          <a:latin typeface="Montserrat Light" pitchFamily="2" charset="77"/>
                        </a:rPr>
                        <a:t>Zone</a:t>
                      </a:r>
                    </a:p>
                  </a:txBody>
                  <a:tcPr anchor="ctr">
                    <a:solidFill>
                      <a:srgbClr val="2A5B6C"/>
                    </a:solidFill>
                  </a:tcPr>
                </a:tc>
                <a:tc>
                  <a:txBody>
                    <a:bodyPr/>
                    <a:lstStyle/>
                    <a:p>
                      <a:pPr algn="ctr"/>
                      <a:r>
                        <a:rPr lang="en-US" sz="1600" b="0" i="0" dirty="0">
                          <a:latin typeface="Montserrat Light" pitchFamily="2" charset="77"/>
                        </a:rPr>
                        <a:t>Height</a:t>
                      </a:r>
                    </a:p>
                  </a:txBody>
                  <a:tcPr anchor="ctr">
                    <a:solidFill>
                      <a:srgbClr val="2A5B6C"/>
                    </a:solidFill>
                  </a:tcPr>
                </a:tc>
                <a:tc>
                  <a:txBody>
                    <a:bodyPr/>
                    <a:lstStyle/>
                    <a:p>
                      <a:pPr algn="ctr"/>
                      <a:r>
                        <a:rPr lang="en-US" sz="1600" b="0" i="0" dirty="0">
                          <a:latin typeface="Montserrat Light" pitchFamily="2" charset="77"/>
                        </a:rPr>
                        <a:t>Width</a:t>
                      </a:r>
                    </a:p>
                  </a:txBody>
                  <a:tcPr anchor="ctr">
                    <a:solidFill>
                      <a:srgbClr val="2A5B6C"/>
                    </a:solidFill>
                  </a:tcPr>
                </a:tc>
                <a:tc>
                  <a:txBody>
                    <a:bodyPr/>
                    <a:lstStyle/>
                    <a:p>
                      <a:pPr algn="ctr"/>
                      <a:r>
                        <a:rPr lang="en-US" sz="1600" b="0" i="0" dirty="0">
                          <a:latin typeface="Montserrat Light" pitchFamily="2" charset="77"/>
                        </a:rPr>
                        <a:t>Exposure</a:t>
                      </a:r>
                    </a:p>
                  </a:txBody>
                  <a:tcPr anchor="ctr">
                    <a:solidFill>
                      <a:srgbClr val="2A5B6C"/>
                    </a:solidFill>
                  </a:tcPr>
                </a:tc>
                <a:extLst>
                  <a:ext uri="{0D108BD9-81ED-4DB2-BD59-A6C34878D82A}">
                    <a16:rowId xmlns:a16="http://schemas.microsoft.com/office/drawing/2014/main" val="3712424307"/>
                  </a:ext>
                </a:extLst>
              </a:tr>
            </a:tbl>
          </a:graphicData>
        </a:graphic>
      </p:graphicFrame>
      <p:sp>
        <p:nvSpPr>
          <p:cNvPr id="4" name="Text Placeholder 4">
            <a:extLst>
              <a:ext uri="{FF2B5EF4-FFF2-40B4-BE49-F238E27FC236}">
                <a16:creationId xmlns:a16="http://schemas.microsoft.com/office/drawing/2014/main" id="{E6E8010E-83F0-8382-229E-2F6480EA977F}"/>
              </a:ext>
            </a:extLst>
          </p:cNvPr>
          <p:cNvSpPr>
            <a:spLocks noGrp="1"/>
          </p:cNvSpPr>
          <p:nvPr>
            <p:ph type="body" sz="quarter" idx="11" hasCustomPrompt="1"/>
          </p:nvPr>
        </p:nvSpPr>
        <p:spPr>
          <a:xfrm>
            <a:off x="838200" y="1173893"/>
            <a:ext cx="4143703" cy="342248"/>
          </a:xfrm>
        </p:spPr>
        <p:txBody>
          <a:bodyPr>
            <a:normAutofit/>
          </a:bodyPr>
          <a:lstStyle>
            <a:lvl1pPr marL="0" indent="0">
              <a:buNone/>
              <a:defRPr sz="1800" b="0" i="1">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Genus</a:t>
            </a:r>
          </a:p>
        </p:txBody>
      </p:sp>
      <p:sp>
        <p:nvSpPr>
          <p:cNvPr id="17" name="Text Placeholder 16">
            <a:extLst>
              <a:ext uri="{FF2B5EF4-FFF2-40B4-BE49-F238E27FC236}">
                <a16:creationId xmlns:a16="http://schemas.microsoft.com/office/drawing/2014/main" id="{EE4F746F-9E06-8857-35C2-3E78B5FFB003}"/>
              </a:ext>
            </a:extLst>
          </p:cNvPr>
          <p:cNvSpPr>
            <a:spLocks noGrp="1"/>
          </p:cNvSpPr>
          <p:nvPr>
            <p:ph type="body" sz="quarter" idx="16" hasCustomPrompt="1"/>
          </p:nvPr>
        </p:nvSpPr>
        <p:spPr>
          <a:xfrm>
            <a:off x="838200" y="5710321"/>
            <a:ext cx="1258957" cy="521928"/>
          </a:xfrm>
        </p:spPr>
        <p:txBody>
          <a:bodyPr>
            <a:normAutofit/>
          </a:bodyPr>
          <a:lstStyle>
            <a:lvl1pPr marL="0" indent="0" algn="ctr">
              <a:buNone/>
              <a:defRPr sz="1600" b="0" i="0">
                <a:latin typeface="Montserrat Light" pitchFamily="2" charset="77"/>
              </a:defRPr>
            </a:lvl1pPr>
          </a:lstStyle>
          <a:p>
            <a:pPr lvl="0"/>
            <a:r>
              <a:rPr lang="en-US" dirty="0"/>
              <a:t>Add Zone</a:t>
            </a:r>
          </a:p>
        </p:txBody>
      </p:sp>
      <p:sp>
        <p:nvSpPr>
          <p:cNvPr id="19" name="Text Placeholder 16">
            <a:extLst>
              <a:ext uri="{FF2B5EF4-FFF2-40B4-BE49-F238E27FC236}">
                <a16:creationId xmlns:a16="http://schemas.microsoft.com/office/drawing/2014/main" id="{83DC8DB7-7E88-5295-A336-6A4EF19A14CB}"/>
              </a:ext>
            </a:extLst>
          </p:cNvPr>
          <p:cNvSpPr>
            <a:spLocks noGrp="1"/>
          </p:cNvSpPr>
          <p:nvPr>
            <p:ph type="body" sz="quarter" idx="17" hasCustomPrompt="1"/>
          </p:nvPr>
        </p:nvSpPr>
        <p:spPr>
          <a:xfrm>
            <a:off x="2110409" y="5710321"/>
            <a:ext cx="1258957" cy="521928"/>
          </a:xfrm>
        </p:spPr>
        <p:txBody>
          <a:bodyPr>
            <a:normAutofit/>
          </a:bodyPr>
          <a:lstStyle>
            <a:lvl1pPr marL="0" indent="0" algn="ctr">
              <a:buNone/>
              <a:defRPr sz="1600" b="0" i="0">
                <a:latin typeface="Montserrat Light" pitchFamily="2" charset="77"/>
              </a:defRPr>
            </a:lvl1pPr>
          </a:lstStyle>
          <a:p>
            <a:pPr lvl="0"/>
            <a:r>
              <a:rPr lang="en-US" dirty="0"/>
              <a:t>Add Height</a:t>
            </a:r>
          </a:p>
        </p:txBody>
      </p:sp>
      <p:sp>
        <p:nvSpPr>
          <p:cNvPr id="20" name="Text Placeholder 16">
            <a:extLst>
              <a:ext uri="{FF2B5EF4-FFF2-40B4-BE49-F238E27FC236}">
                <a16:creationId xmlns:a16="http://schemas.microsoft.com/office/drawing/2014/main" id="{AE5995C2-D7B6-8937-F789-1D59BAE79187}"/>
              </a:ext>
            </a:extLst>
          </p:cNvPr>
          <p:cNvSpPr>
            <a:spLocks noGrp="1"/>
          </p:cNvSpPr>
          <p:nvPr>
            <p:ph type="body" sz="quarter" idx="18" hasCustomPrompt="1"/>
          </p:nvPr>
        </p:nvSpPr>
        <p:spPr>
          <a:xfrm>
            <a:off x="4659929" y="5710321"/>
            <a:ext cx="1258957" cy="869797"/>
          </a:xfrm>
        </p:spPr>
        <p:txBody>
          <a:bodyPr>
            <a:normAutofit/>
          </a:bodyPr>
          <a:lstStyle>
            <a:lvl1pPr marL="0" indent="0" algn="ctr">
              <a:buNone/>
              <a:defRPr sz="1600" b="0" i="0">
                <a:latin typeface="Montserrat Light" pitchFamily="2" charset="77"/>
              </a:defRPr>
            </a:lvl1pPr>
          </a:lstStyle>
          <a:p>
            <a:pPr lvl="0"/>
            <a:r>
              <a:rPr lang="en-US" dirty="0"/>
              <a:t>Add Exposure</a:t>
            </a:r>
          </a:p>
        </p:txBody>
      </p:sp>
      <p:sp>
        <p:nvSpPr>
          <p:cNvPr id="21" name="Text Placeholder 16">
            <a:extLst>
              <a:ext uri="{FF2B5EF4-FFF2-40B4-BE49-F238E27FC236}">
                <a16:creationId xmlns:a16="http://schemas.microsoft.com/office/drawing/2014/main" id="{32FA37D4-556D-5EC5-6893-AF9371435EF2}"/>
              </a:ext>
            </a:extLst>
          </p:cNvPr>
          <p:cNvSpPr>
            <a:spLocks noGrp="1"/>
          </p:cNvSpPr>
          <p:nvPr>
            <p:ph type="body" sz="quarter" idx="19" hasCustomPrompt="1"/>
          </p:nvPr>
        </p:nvSpPr>
        <p:spPr>
          <a:xfrm>
            <a:off x="3372679" y="5710321"/>
            <a:ext cx="1258957" cy="521928"/>
          </a:xfrm>
        </p:spPr>
        <p:txBody>
          <a:bodyPr>
            <a:normAutofit/>
          </a:bodyPr>
          <a:lstStyle>
            <a:lvl1pPr marL="0" indent="0" algn="ctr">
              <a:buNone/>
              <a:defRPr sz="1600" b="0" i="0">
                <a:latin typeface="Montserrat Light" pitchFamily="2" charset="77"/>
              </a:defRPr>
            </a:lvl1pPr>
          </a:lstStyle>
          <a:p>
            <a:pPr lvl="0"/>
            <a:r>
              <a:rPr lang="en-US" dirty="0"/>
              <a:t>Add Width</a:t>
            </a:r>
          </a:p>
        </p:txBody>
      </p:sp>
      <p:sp>
        <p:nvSpPr>
          <p:cNvPr id="22" name="Picture Placeholder 11">
            <a:extLst>
              <a:ext uri="{FF2B5EF4-FFF2-40B4-BE49-F238E27FC236}">
                <a16:creationId xmlns:a16="http://schemas.microsoft.com/office/drawing/2014/main" id="{8B00BACD-6617-7098-C7F1-0F1D9E315420}"/>
              </a:ext>
            </a:extLst>
          </p:cNvPr>
          <p:cNvSpPr>
            <a:spLocks noGrp="1"/>
          </p:cNvSpPr>
          <p:nvPr>
            <p:ph type="pic" sz="quarter" idx="20"/>
          </p:nvPr>
        </p:nvSpPr>
        <p:spPr>
          <a:xfrm>
            <a:off x="6287402" y="1679384"/>
            <a:ext cx="5080686" cy="4435475"/>
          </a:xfrm>
        </p:spPr>
        <p:txBody>
          <a:bodyPr/>
          <a:lstStyle/>
          <a:p>
            <a:r>
              <a:rPr lang="en-US"/>
              <a:t>Click icon to add picture</a:t>
            </a:r>
          </a:p>
        </p:txBody>
      </p:sp>
      <p:sp>
        <p:nvSpPr>
          <p:cNvPr id="6" name="Text Placeholder 4">
            <a:extLst>
              <a:ext uri="{FF2B5EF4-FFF2-40B4-BE49-F238E27FC236}">
                <a16:creationId xmlns:a16="http://schemas.microsoft.com/office/drawing/2014/main" id="{19142AFA-42FE-75FA-25C8-F61950872FD5}"/>
              </a:ext>
            </a:extLst>
          </p:cNvPr>
          <p:cNvSpPr>
            <a:spLocks noGrp="1"/>
          </p:cNvSpPr>
          <p:nvPr>
            <p:ph type="body" sz="quarter" idx="21" hasCustomPrompt="1"/>
          </p:nvPr>
        </p:nvSpPr>
        <p:spPr>
          <a:xfrm>
            <a:off x="1777962" y="1173892"/>
            <a:ext cx="3882507" cy="342248"/>
          </a:xfrm>
        </p:spPr>
        <p:txBody>
          <a:bodyPr>
            <a:normAutofit/>
          </a:bodyPr>
          <a:lstStyle>
            <a:lvl1pPr marL="0" indent="0">
              <a:buNone/>
              <a:defRPr sz="1800" b="0" i="0">
                <a:solidFill>
                  <a:schemeClr val="bg2">
                    <a:lumMod val="75000"/>
                  </a:schemeClr>
                </a:solidFill>
                <a:latin typeface="Montserrat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‘Species’</a:t>
            </a:r>
          </a:p>
        </p:txBody>
      </p:sp>
    </p:spTree>
    <p:extLst>
      <p:ext uri="{BB962C8B-B14F-4D97-AF65-F5344CB8AC3E}">
        <p14:creationId xmlns:p14="http://schemas.microsoft.com/office/powerpoint/2010/main" val="1265133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E End Screen">
    <p:bg>
      <p:bgPr>
        <a:solidFill>
          <a:srgbClr val="B6265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682040-33AD-35B9-A060-4F392F789385}"/>
              </a:ext>
            </a:extLst>
          </p:cNvPr>
          <p:cNvSpPr txBox="1"/>
          <p:nvPr userDrawn="1"/>
        </p:nvSpPr>
        <p:spPr>
          <a:xfrm>
            <a:off x="4847446" y="3166440"/>
            <a:ext cx="51618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dirty="0">
                <a:solidFill>
                  <a:schemeClr val="bg1"/>
                </a:solidFill>
                <a:latin typeface="Montserrat" pitchFamily="2" charset="77"/>
              </a:rPr>
              <a:t>THANK YOU!</a:t>
            </a:r>
          </a:p>
        </p:txBody>
      </p:sp>
      <p:cxnSp>
        <p:nvCxnSpPr>
          <p:cNvPr id="3" name="Straight Connector 2">
            <a:extLst>
              <a:ext uri="{FF2B5EF4-FFF2-40B4-BE49-F238E27FC236}">
                <a16:creationId xmlns:a16="http://schemas.microsoft.com/office/drawing/2014/main" id="{B422FC26-B88E-C36F-3281-37F82D7F7571}"/>
              </a:ext>
            </a:extLst>
          </p:cNvPr>
          <p:cNvCxnSpPr>
            <a:cxnSpLocks/>
          </p:cNvCxnSpPr>
          <p:nvPr userDrawn="1"/>
        </p:nvCxnSpPr>
        <p:spPr>
          <a:xfrm>
            <a:off x="5433393" y="2983671"/>
            <a:ext cx="0" cy="8906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69B02BF-E536-76C7-0615-234A2F926E07}"/>
              </a:ext>
            </a:extLst>
          </p:cNvPr>
          <p:cNvSpPr/>
          <p:nvPr userDrawn="1"/>
        </p:nvSpPr>
        <p:spPr>
          <a:xfrm>
            <a:off x="10589741" y="6042454"/>
            <a:ext cx="1602259" cy="815546"/>
          </a:xfrm>
          <a:prstGeom prst="rect">
            <a:avLst/>
          </a:prstGeom>
          <a:solidFill>
            <a:srgbClr val="B6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E5D638-0BE0-7D97-38D4-3B7447D9C184}"/>
              </a:ext>
            </a:extLst>
          </p:cNvPr>
          <p:cNvPicPr>
            <a:picLocks noChangeAspect="1"/>
          </p:cNvPicPr>
          <p:nvPr userDrawn="1"/>
        </p:nvPicPr>
        <p:blipFill>
          <a:blip r:embed="rId2"/>
          <a:srcRect/>
          <a:stretch/>
        </p:blipFill>
        <p:spPr>
          <a:xfrm>
            <a:off x="2813096" y="2945112"/>
            <a:ext cx="2050221" cy="920401"/>
          </a:xfrm>
          <a:prstGeom prst="rect">
            <a:avLst/>
          </a:prstGeom>
        </p:spPr>
      </p:pic>
    </p:spTree>
    <p:extLst>
      <p:ext uri="{BB962C8B-B14F-4D97-AF65-F5344CB8AC3E}">
        <p14:creationId xmlns:p14="http://schemas.microsoft.com/office/powerpoint/2010/main" val="2559228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iley 3 Pictur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F2005B4-6C26-59F4-EC88-CD5AA7565159}"/>
              </a:ext>
            </a:extLst>
          </p:cNvPr>
          <p:cNvSpPr>
            <a:spLocks noGrp="1"/>
          </p:cNvSpPr>
          <p:nvPr>
            <p:ph type="pic" sz="quarter" idx="10"/>
          </p:nvPr>
        </p:nvSpPr>
        <p:spPr>
          <a:xfrm>
            <a:off x="0" y="0"/>
            <a:ext cx="7036904" cy="6858000"/>
          </a:xfrm>
        </p:spPr>
        <p:txBody>
          <a:bodyPr/>
          <a:lstStyle/>
          <a:p>
            <a:r>
              <a:rPr lang="en-US"/>
              <a:t>Click icon to add picture</a:t>
            </a:r>
          </a:p>
        </p:txBody>
      </p:sp>
      <p:sp>
        <p:nvSpPr>
          <p:cNvPr id="17" name="Picture Placeholder 14">
            <a:extLst>
              <a:ext uri="{FF2B5EF4-FFF2-40B4-BE49-F238E27FC236}">
                <a16:creationId xmlns:a16="http://schemas.microsoft.com/office/drawing/2014/main" id="{B100005B-3C2D-723D-37C8-93C37E332B8F}"/>
              </a:ext>
            </a:extLst>
          </p:cNvPr>
          <p:cNvSpPr>
            <a:spLocks noGrp="1"/>
          </p:cNvSpPr>
          <p:nvPr>
            <p:ph type="pic" sz="quarter" idx="13"/>
          </p:nvPr>
        </p:nvSpPr>
        <p:spPr>
          <a:xfrm>
            <a:off x="7254875" y="414"/>
            <a:ext cx="4937125" cy="3319256"/>
          </a:xfrm>
        </p:spPr>
        <p:txBody>
          <a:bodyPr/>
          <a:lstStyle/>
          <a:p>
            <a:r>
              <a:rPr lang="en-US"/>
              <a:t>Click icon to add picture</a:t>
            </a:r>
          </a:p>
        </p:txBody>
      </p:sp>
      <p:sp>
        <p:nvSpPr>
          <p:cNvPr id="18" name="Picture Placeholder 14">
            <a:extLst>
              <a:ext uri="{FF2B5EF4-FFF2-40B4-BE49-F238E27FC236}">
                <a16:creationId xmlns:a16="http://schemas.microsoft.com/office/drawing/2014/main" id="{2FF8390D-D1CC-84AA-EA86-57F25FC3765A}"/>
              </a:ext>
            </a:extLst>
          </p:cNvPr>
          <p:cNvSpPr>
            <a:spLocks noGrp="1"/>
          </p:cNvSpPr>
          <p:nvPr>
            <p:ph type="pic" sz="quarter" idx="14"/>
          </p:nvPr>
        </p:nvSpPr>
        <p:spPr>
          <a:xfrm>
            <a:off x="7254875" y="3538745"/>
            <a:ext cx="4937125" cy="3319256"/>
          </a:xfrm>
        </p:spPr>
        <p:txBody>
          <a:bodyPr/>
          <a:lstStyle/>
          <a:p>
            <a:r>
              <a:rPr lang="en-US"/>
              <a:t>Click icon to add picture</a:t>
            </a:r>
          </a:p>
        </p:txBody>
      </p:sp>
    </p:spTree>
    <p:extLst>
      <p:ext uri="{BB962C8B-B14F-4D97-AF65-F5344CB8AC3E}">
        <p14:creationId xmlns:p14="http://schemas.microsoft.com/office/powerpoint/2010/main" val="1205215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iley Divider">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10836519" y="6450227"/>
            <a:ext cx="1108701" cy="208653"/>
          </a:xfrm>
          <a:prstGeom prst="rect">
            <a:avLst/>
          </a:prstGeom>
        </p:spPr>
      </p:pic>
      <p:sp>
        <p:nvSpPr>
          <p:cNvPr id="3" name="Text Placeholder 2">
            <a:extLst>
              <a:ext uri="{FF2B5EF4-FFF2-40B4-BE49-F238E27FC236}">
                <a16:creationId xmlns:a16="http://schemas.microsoft.com/office/drawing/2014/main" id="{F052E68B-691B-ADA2-6ACE-F459AC21E4AA}"/>
              </a:ext>
            </a:extLst>
          </p:cNvPr>
          <p:cNvSpPr>
            <a:spLocks noGrp="1"/>
          </p:cNvSpPr>
          <p:nvPr>
            <p:ph type="body" sz="quarter" idx="10" hasCustomPrompt="1"/>
          </p:nvPr>
        </p:nvSpPr>
        <p:spPr>
          <a:xfrm>
            <a:off x="3427412" y="3195637"/>
            <a:ext cx="5337175" cy="466725"/>
          </a:xfrm>
        </p:spPr>
        <p:txBody>
          <a:bodyPr>
            <a:noAutofit/>
          </a:bodyPr>
          <a:lstStyle>
            <a:lvl1pPr marL="0" indent="0" algn="ctr">
              <a:buNone/>
              <a:defRPr sz="2400" b="1" i="0">
                <a:solidFill>
                  <a:schemeClr val="bg1"/>
                </a:solidFill>
                <a:latin typeface="Montserrat" pitchFamily="2" charset="77"/>
              </a:defRPr>
            </a:lvl1pPr>
          </a:lstStyle>
          <a:p>
            <a:pPr lvl="0"/>
            <a:r>
              <a:rPr lang="en-US" dirty="0"/>
              <a:t>DIVIDER DIVIDER DIVIDER</a:t>
            </a:r>
          </a:p>
        </p:txBody>
      </p:sp>
    </p:spTree>
    <p:extLst>
      <p:ext uri="{BB962C8B-B14F-4D97-AF65-F5344CB8AC3E}">
        <p14:creationId xmlns:p14="http://schemas.microsoft.com/office/powerpoint/2010/main" val="144516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iley Quote">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10836519" y="6450227"/>
            <a:ext cx="1108701" cy="208653"/>
          </a:xfrm>
          <a:prstGeom prst="rect">
            <a:avLst/>
          </a:prstGeom>
        </p:spPr>
      </p:pic>
      <p:sp>
        <p:nvSpPr>
          <p:cNvPr id="2" name="TextBox 1">
            <a:extLst>
              <a:ext uri="{FF2B5EF4-FFF2-40B4-BE49-F238E27FC236}">
                <a16:creationId xmlns:a16="http://schemas.microsoft.com/office/drawing/2014/main" id="{3886DEE0-A82D-A242-CDC2-3F6630244900}"/>
              </a:ext>
            </a:extLst>
          </p:cNvPr>
          <p:cNvSpPr txBox="1"/>
          <p:nvPr userDrawn="1"/>
        </p:nvSpPr>
        <p:spPr>
          <a:xfrm>
            <a:off x="3192051"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3" name="TextBox 2">
            <a:extLst>
              <a:ext uri="{FF2B5EF4-FFF2-40B4-BE49-F238E27FC236}">
                <a16:creationId xmlns:a16="http://schemas.microsoft.com/office/drawing/2014/main" id="{3623C76E-8E5D-EC3B-571A-ABFD9A0598BE}"/>
              </a:ext>
            </a:extLst>
          </p:cNvPr>
          <p:cNvSpPr txBox="1"/>
          <p:nvPr userDrawn="1"/>
        </p:nvSpPr>
        <p:spPr>
          <a:xfrm>
            <a:off x="8353908" y="2875001"/>
            <a:ext cx="646043" cy="1107996"/>
          </a:xfrm>
          <a:prstGeom prst="rect">
            <a:avLst/>
          </a:prstGeom>
          <a:noFill/>
        </p:spPr>
        <p:txBody>
          <a:bodyPr wrap="square" rtlCol="0">
            <a:spAutoFit/>
          </a:bodyPr>
          <a:lstStyle/>
          <a:p>
            <a:r>
              <a:rPr lang="en-US" sz="6600" b="0" i="0" dirty="0">
                <a:solidFill>
                  <a:schemeClr val="bg1"/>
                </a:solidFill>
                <a:latin typeface="Montserrat" pitchFamily="2" charset="77"/>
              </a:rPr>
              <a:t>”</a:t>
            </a:r>
          </a:p>
        </p:txBody>
      </p:sp>
      <p:sp>
        <p:nvSpPr>
          <p:cNvPr id="6" name="Text Placeholder 5">
            <a:extLst>
              <a:ext uri="{FF2B5EF4-FFF2-40B4-BE49-F238E27FC236}">
                <a16:creationId xmlns:a16="http://schemas.microsoft.com/office/drawing/2014/main" id="{DC2ECF6E-5A6C-B83D-FEB0-070DF84BDF87}"/>
              </a:ext>
            </a:extLst>
          </p:cNvPr>
          <p:cNvSpPr>
            <a:spLocks noGrp="1"/>
          </p:cNvSpPr>
          <p:nvPr>
            <p:ph type="body" sz="quarter" idx="10" hasCustomPrompt="1"/>
          </p:nvPr>
        </p:nvSpPr>
        <p:spPr>
          <a:xfrm>
            <a:off x="3699358" y="3209926"/>
            <a:ext cx="5434012" cy="773071"/>
          </a:xfrm>
        </p:spPr>
        <p:txBody>
          <a:bodyPr>
            <a:normAutofit/>
          </a:bodyPr>
          <a:lstStyle>
            <a:lvl1pPr marL="0" indent="0">
              <a:buNone/>
              <a:defRPr sz="2200" b="0" i="0">
                <a:solidFill>
                  <a:schemeClr val="bg1"/>
                </a:solidFill>
                <a:latin typeface="Montserrat Light" pitchFamily="2" charset="77"/>
              </a:defRPr>
            </a:lvl1pPr>
          </a:lstStyle>
          <a:p>
            <a:pPr lvl="0"/>
            <a:r>
              <a:rPr lang="en-US" dirty="0"/>
              <a:t>Place quotes on upper half of line</a:t>
            </a:r>
          </a:p>
        </p:txBody>
      </p:sp>
      <p:sp>
        <p:nvSpPr>
          <p:cNvPr id="8" name="Text Placeholder 7">
            <a:extLst>
              <a:ext uri="{FF2B5EF4-FFF2-40B4-BE49-F238E27FC236}">
                <a16:creationId xmlns:a16="http://schemas.microsoft.com/office/drawing/2014/main" id="{8599E377-E5F1-A221-F199-90D5AEA7DD6E}"/>
              </a:ext>
            </a:extLst>
          </p:cNvPr>
          <p:cNvSpPr>
            <a:spLocks noGrp="1"/>
          </p:cNvSpPr>
          <p:nvPr>
            <p:ph type="body" sz="quarter" idx="11" hasCustomPrompt="1"/>
          </p:nvPr>
        </p:nvSpPr>
        <p:spPr>
          <a:xfrm>
            <a:off x="7484027" y="3982997"/>
            <a:ext cx="1957388" cy="519112"/>
          </a:xfrm>
        </p:spPr>
        <p:txBody>
          <a:bodyPr>
            <a:normAutofit/>
          </a:bodyPr>
          <a:lstStyle>
            <a:lvl1pPr marL="0" indent="0">
              <a:buNone/>
              <a:defRPr sz="1400">
                <a:solidFill>
                  <a:schemeClr val="bg1"/>
                </a:solidFill>
              </a:defRPr>
            </a:lvl1pPr>
          </a:lstStyle>
          <a:p>
            <a:pPr lvl="0"/>
            <a:r>
              <a:rPr lang="en-US" dirty="0"/>
              <a:t>-Person</a:t>
            </a:r>
          </a:p>
        </p:txBody>
      </p:sp>
    </p:spTree>
    <p:extLst>
      <p:ext uri="{BB962C8B-B14F-4D97-AF65-F5344CB8AC3E}">
        <p14:creationId xmlns:p14="http://schemas.microsoft.com/office/powerpoint/2010/main" val="426189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iley Questions">
    <p:bg>
      <p:bgPr>
        <a:solidFill>
          <a:srgbClr val="2A5B6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834802-8C0E-AEB6-8CED-4EA5D27585B9}"/>
              </a:ext>
            </a:extLst>
          </p:cNvPr>
          <p:cNvSpPr/>
          <p:nvPr userDrawn="1"/>
        </p:nvSpPr>
        <p:spPr>
          <a:xfrm>
            <a:off x="10589741" y="6042454"/>
            <a:ext cx="1602259" cy="815546"/>
          </a:xfrm>
          <a:prstGeom prst="rect">
            <a:avLst/>
          </a:prstGeom>
          <a:solidFill>
            <a:srgbClr val="2A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E03A41-34C1-B014-06E4-B24B78659D69}"/>
              </a:ext>
            </a:extLst>
          </p:cNvPr>
          <p:cNvSpPr txBox="1"/>
          <p:nvPr userDrawn="1"/>
        </p:nvSpPr>
        <p:spPr>
          <a:xfrm>
            <a:off x="3515073" y="3198167"/>
            <a:ext cx="51618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latin typeface="Montserrat" pitchFamily="2" charset="77"/>
              </a:rPr>
              <a:t>Questions?</a:t>
            </a:r>
          </a:p>
        </p:txBody>
      </p:sp>
      <p:pic>
        <p:nvPicPr>
          <p:cNvPr id="12" name="Picture 11">
            <a:extLst>
              <a:ext uri="{FF2B5EF4-FFF2-40B4-BE49-F238E27FC236}">
                <a16:creationId xmlns:a16="http://schemas.microsoft.com/office/drawing/2014/main" id="{7E8B0EAC-C6BC-ABDD-94C9-30B7B62981EB}"/>
              </a:ext>
            </a:extLst>
          </p:cNvPr>
          <p:cNvPicPr>
            <a:picLocks noChangeAspect="1"/>
          </p:cNvPicPr>
          <p:nvPr userDrawn="1"/>
        </p:nvPicPr>
        <p:blipFill>
          <a:blip r:embed="rId2"/>
          <a:srcRect/>
          <a:stretch/>
        </p:blipFill>
        <p:spPr>
          <a:xfrm>
            <a:off x="10836519" y="6450227"/>
            <a:ext cx="1108701" cy="208653"/>
          </a:xfrm>
          <a:prstGeom prst="rect">
            <a:avLst/>
          </a:prstGeom>
        </p:spPr>
      </p:pic>
      <p:sp>
        <p:nvSpPr>
          <p:cNvPr id="2" name="Text Placeholder 2">
            <a:extLst>
              <a:ext uri="{FF2B5EF4-FFF2-40B4-BE49-F238E27FC236}">
                <a16:creationId xmlns:a16="http://schemas.microsoft.com/office/drawing/2014/main" id="{A0C5F6F7-753E-4118-8FDE-DE7018F7BB89}"/>
              </a:ext>
            </a:extLst>
          </p:cNvPr>
          <p:cNvSpPr>
            <a:spLocks noGrp="1"/>
          </p:cNvSpPr>
          <p:nvPr>
            <p:ph type="body" sz="quarter" idx="10" hasCustomPrompt="1"/>
          </p:nvPr>
        </p:nvSpPr>
        <p:spPr>
          <a:xfrm>
            <a:off x="3502025" y="3846305"/>
            <a:ext cx="5187950" cy="477838"/>
          </a:xfrm>
        </p:spPr>
        <p:txBody>
          <a:bodyPr>
            <a:normAutofit/>
          </a:bodyPr>
          <a:lstStyle>
            <a:lvl1pPr marL="0" indent="0" algn="ctr">
              <a:buNone/>
              <a:defRPr sz="2400" b="0" i="0">
                <a:solidFill>
                  <a:schemeClr val="bg1"/>
                </a:solidFill>
                <a:latin typeface="Montserrat" pitchFamily="2" charset="77"/>
              </a:defRPr>
            </a:lvl1pPr>
          </a:lstStyle>
          <a:p>
            <a:pPr lvl="0"/>
            <a:r>
              <a:rPr lang="en-US" dirty="0"/>
              <a:t>Contact NAME</a:t>
            </a:r>
          </a:p>
        </p:txBody>
      </p:sp>
      <p:sp>
        <p:nvSpPr>
          <p:cNvPr id="4" name="Text Placeholder 2">
            <a:extLst>
              <a:ext uri="{FF2B5EF4-FFF2-40B4-BE49-F238E27FC236}">
                <a16:creationId xmlns:a16="http://schemas.microsoft.com/office/drawing/2014/main" id="{3133DCDF-B237-C8E3-FAF7-22CC25CDA7F1}"/>
              </a:ext>
            </a:extLst>
          </p:cNvPr>
          <p:cNvSpPr>
            <a:spLocks noGrp="1"/>
          </p:cNvSpPr>
          <p:nvPr>
            <p:ph type="body" sz="quarter" idx="11" hasCustomPrompt="1"/>
          </p:nvPr>
        </p:nvSpPr>
        <p:spPr>
          <a:xfrm>
            <a:off x="3502025" y="4452233"/>
            <a:ext cx="5187950" cy="477838"/>
          </a:xfrm>
        </p:spPr>
        <p:txBody>
          <a:bodyPr>
            <a:normAutofit/>
          </a:bodyPr>
          <a:lstStyle>
            <a:lvl1pPr marL="0" indent="0" algn="ctr">
              <a:buNone/>
              <a:defRPr sz="1800" b="0" i="0">
                <a:solidFill>
                  <a:schemeClr val="bg1"/>
                </a:solidFill>
                <a:latin typeface="Montserrat Light" pitchFamily="2" charset="77"/>
              </a:defRPr>
            </a:lvl1pPr>
          </a:lstStyle>
          <a:p>
            <a:pPr lvl="0"/>
            <a:r>
              <a:rPr lang="en-US" dirty="0" err="1"/>
              <a:t>Email.Name@baileynurseries.com</a:t>
            </a:r>
            <a:endParaRPr lang="en-US" dirty="0"/>
          </a:p>
        </p:txBody>
      </p:sp>
    </p:spTree>
    <p:extLst>
      <p:ext uri="{BB962C8B-B14F-4D97-AF65-F5344CB8AC3E}">
        <p14:creationId xmlns:p14="http://schemas.microsoft.com/office/powerpoint/2010/main" val="308511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6.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6.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8.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AF5BAF-5704-6D3E-748A-4920AB51A88C}"/>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AA8605-F515-5A70-4D96-B4E09ADB3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Level 1</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p:txBody>
      </p:sp>
      <p:pic>
        <p:nvPicPr>
          <p:cNvPr id="7" name="Picture 6">
            <a:extLst>
              <a:ext uri="{FF2B5EF4-FFF2-40B4-BE49-F238E27FC236}">
                <a16:creationId xmlns:a16="http://schemas.microsoft.com/office/drawing/2014/main" id="{0B5A1F56-5412-A48C-D8B9-6D20D254FC2F}"/>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11137908" y="6552798"/>
            <a:ext cx="864081" cy="161474"/>
          </a:xfrm>
          <a:prstGeom prst="rect">
            <a:avLst/>
          </a:prstGeom>
        </p:spPr>
      </p:pic>
    </p:spTree>
    <p:extLst>
      <p:ext uri="{BB962C8B-B14F-4D97-AF65-F5344CB8AC3E}">
        <p14:creationId xmlns:p14="http://schemas.microsoft.com/office/powerpoint/2010/main" val="5096117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3" r:id="rId4"/>
    <p:sldLayoutId id="2147483662" r:id="rId5"/>
    <p:sldLayoutId id="2147483655" r:id="rId6"/>
    <p:sldLayoutId id="2147483664" r:id="rId7"/>
    <p:sldLayoutId id="2147483665" r:id="rId8"/>
    <p:sldLayoutId id="2147483666" r:id="rId9"/>
    <p:sldLayoutId id="2147483667" r:id="rId10"/>
    <p:sldLayoutId id="2147483668" r:id="rId11"/>
    <p:sldLayoutId id="2147483669" r:id="rId12"/>
    <p:sldLayoutId id="2147483670" r:id="rId13"/>
    <p:sldLayoutId id="2147483709" r:id="rId14"/>
    <p:sldLayoutId id="2147483710" r:id="rId15"/>
    <p:sldLayoutId id="2147483711" r:id="rId16"/>
    <p:sldLayoutId id="2147483712" r:id="rId17"/>
  </p:sldLayoutIdLst>
  <p:txStyles>
    <p:titleStyle>
      <a:lvl1pPr algn="l" defTabSz="914400" rtl="0" eaLnBrk="1" latinLnBrk="0" hangingPunct="1">
        <a:lnSpc>
          <a:spcPct val="90000"/>
        </a:lnSpc>
        <a:spcBef>
          <a:spcPct val="0"/>
        </a:spcBef>
        <a:buNone/>
        <a:defRPr sz="4400" b="1" i="0" kern="1200">
          <a:solidFill>
            <a:srgbClr val="2A5B6C"/>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2">
              <a:lumMod val="5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50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AF5BAF-5704-6D3E-748A-4920AB51A88C}"/>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AA8605-F515-5A70-4D96-B4E09ADB3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Level 1</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p:txBody>
      </p:sp>
      <p:pic>
        <p:nvPicPr>
          <p:cNvPr id="7" name="Picture 6">
            <a:extLst>
              <a:ext uri="{FF2B5EF4-FFF2-40B4-BE49-F238E27FC236}">
                <a16:creationId xmlns:a16="http://schemas.microsoft.com/office/drawing/2014/main" id="{0B5A1F56-5412-A48C-D8B9-6D20D254FC2F}"/>
              </a:ext>
            </a:extLst>
          </p:cNvPr>
          <p:cNvPicPr>
            <a:picLocks noChangeAspect="1"/>
          </p:cNvPicPr>
          <p:nvPr userDrawn="1"/>
        </p:nvPicPr>
        <p:blipFill>
          <a:blip r:embed="rId13"/>
          <a:srcRect/>
          <a:stretch/>
        </p:blipFill>
        <p:spPr>
          <a:xfrm>
            <a:off x="11211970" y="6289589"/>
            <a:ext cx="744797" cy="398082"/>
          </a:xfrm>
          <a:prstGeom prst="rect">
            <a:avLst/>
          </a:prstGeom>
        </p:spPr>
      </p:pic>
    </p:spTree>
    <p:extLst>
      <p:ext uri="{BB962C8B-B14F-4D97-AF65-F5344CB8AC3E}">
        <p14:creationId xmlns:p14="http://schemas.microsoft.com/office/powerpoint/2010/main" val="418608799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Lst>
  <p:txStyles>
    <p:titleStyle>
      <a:lvl1pPr algn="l" defTabSz="914400" rtl="0" eaLnBrk="1" latinLnBrk="0" hangingPunct="1">
        <a:lnSpc>
          <a:spcPct val="90000"/>
        </a:lnSpc>
        <a:spcBef>
          <a:spcPct val="0"/>
        </a:spcBef>
        <a:buNone/>
        <a:defRPr sz="4400" b="1" i="0" kern="1200">
          <a:solidFill>
            <a:srgbClr val="2B71B8"/>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2">
              <a:lumMod val="5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50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AF5BAF-5704-6D3E-748A-4920AB51A88C}"/>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AA8605-F515-5A70-4D96-B4E09ADB3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Level 1</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p:txBody>
      </p:sp>
      <p:pic>
        <p:nvPicPr>
          <p:cNvPr id="7" name="Picture 6">
            <a:extLst>
              <a:ext uri="{FF2B5EF4-FFF2-40B4-BE49-F238E27FC236}">
                <a16:creationId xmlns:a16="http://schemas.microsoft.com/office/drawing/2014/main" id="{0B5A1F56-5412-A48C-D8B9-6D20D254FC2F}"/>
              </a:ext>
            </a:extLst>
          </p:cNvPr>
          <p:cNvPicPr>
            <a:picLocks noChangeAspect="1"/>
          </p:cNvPicPr>
          <p:nvPr userDrawn="1"/>
        </p:nvPicPr>
        <p:blipFill>
          <a:blip r:embed="rId13"/>
          <a:srcRect/>
          <a:stretch/>
        </p:blipFill>
        <p:spPr>
          <a:xfrm>
            <a:off x="11211970" y="6322259"/>
            <a:ext cx="744797" cy="332742"/>
          </a:xfrm>
          <a:prstGeom prst="rect">
            <a:avLst/>
          </a:prstGeom>
        </p:spPr>
      </p:pic>
    </p:spTree>
    <p:extLst>
      <p:ext uri="{BB962C8B-B14F-4D97-AF65-F5344CB8AC3E}">
        <p14:creationId xmlns:p14="http://schemas.microsoft.com/office/powerpoint/2010/main" val="274233305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b="1" i="0" kern="1200">
          <a:solidFill>
            <a:srgbClr val="742F8A"/>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2">
              <a:lumMod val="5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50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AF5BAF-5704-6D3E-748A-4920AB51A88C}"/>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AA8605-F515-5A70-4D96-B4E09ADB3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Level 1</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p:txBody>
      </p:sp>
      <p:pic>
        <p:nvPicPr>
          <p:cNvPr id="6" name="Picture 5">
            <a:extLst>
              <a:ext uri="{FF2B5EF4-FFF2-40B4-BE49-F238E27FC236}">
                <a16:creationId xmlns:a16="http://schemas.microsoft.com/office/drawing/2014/main" id="{11EE57B8-3EFB-D9B8-A569-3B16DE3FCC7F}"/>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952922" y="6347491"/>
            <a:ext cx="1082195" cy="402677"/>
          </a:xfrm>
          <a:prstGeom prst="rect">
            <a:avLst/>
          </a:prstGeom>
        </p:spPr>
      </p:pic>
    </p:spTree>
    <p:extLst>
      <p:ext uri="{BB962C8B-B14F-4D97-AF65-F5344CB8AC3E}">
        <p14:creationId xmlns:p14="http://schemas.microsoft.com/office/powerpoint/2010/main" val="12018370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1" i="0" kern="1200">
          <a:solidFill>
            <a:srgbClr val="B62655"/>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2">
              <a:lumMod val="5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50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2">
              <a:lumMod val="50000"/>
            </a:schemeClr>
          </a:solidFill>
          <a:latin typeface="Montserrat" pitchFamily="2" charset="77"/>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6.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4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6.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6.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6.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6.xml"/><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6.xml"/><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6.xml"/><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6.xml"/><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6.xml"/><Relationship Id="rId4" Type="http://schemas.openxmlformats.org/officeDocument/2006/relationships/image" Target="../media/image106.jpe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6.xml"/><Relationship Id="rId4"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6.xml"/><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6.xml"/><Relationship Id="rId4" Type="http://schemas.openxmlformats.org/officeDocument/2006/relationships/image" Target="../media/image118.jpe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6.xml"/><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6.xml"/><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6.xml"/><Relationship Id="rId4" Type="http://schemas.openxmlformats.org/officeDocument/2006/relationships/image" Target="../media/image130.jpe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6.xml"/><Relationship Id="rId4" Type="http://schemas.openxmlformats.org/officeDocument/2006/relationships/image" Target="../media/image134.jpe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6.xml"/><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6.xml"/><Relationship Id="rId4" Type="http://schemas.openxmlformats.org/officeDocument/2006/relationships/image" Target="../media/image142.jpe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43.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6.xml"/><Relationship Id="rId4" Type="http://schemas.openxmlformats.org/officeDocument/2006/relationships/image" Target="../media/image146.jpeg"/></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47.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5DEEC-7A8C-F5D1-CCFB-967BA584F752}"/>
              </a:ext>
            </a:extLst>
          </p:cNvPr>
          <p:cNvSpPr/>
          <p:nvPr/>
        </p:nvSpPr>
        <p:spPr>
          <a:xfrm>
            <a:off x="0" y="0"/>
            <a:ext cx="12192000" cy="6858000"/>
          </a:xfrm>
          <a:prstGeom prst="rect">
            <a:avLst/>
          </a:prstGeom>
          <a:solidFill>
            <a:srgbClr val="B62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ontserrat" pitchFamily="2" charset="77"/>
              </a:rPr>
              <a:t>The History of Easy Elegance Roses</a:t>
            </a:r>
          </a:p>
          <a:p>
            <a:pPr algn="ctr"/>
            <a:endParaRPr lang="en-US" dirty="0">
              <a:latin typeface="Montserrat" pitchFamily="2" charset="77"/>
            </a:endParaRPr>
          </a:p>
          <a:p>
            <a:pPr algn="ctr"/>
            <a:r>
              <a:rPr lang="en-US" dirty="0">
                <a:latin typeface="Montserrat" pitchFamily="2" charset="77"/>
              </a:rPr>
              <a:t>Debbie Lonnee, Product Development Manager, Bailey Nurseries</a:t>
            </a:r>
          </a:p>
        </p:txBody>
      </p:sp>
      <p:pic>
        <p:nvPicPr>
          <p:cNvPr id="6" name="Picture 5" descr="A picture containing logo&#10;&#10;Description automatically generated">
            <a:extLst>
              <a:ext uri="{FF2B5EF4-FFF2-40B4-BE49-F238E27FC236}">
                <a16:creationId xmlns:a16="http://schemas.microsoft.com/office/drawing/2014/main" id="{79D8567F-0322-E2AB-2337-FADA2ECAFE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78795" y="646177"/>
            <a:ext cx="3634409" cy="1693012"/>
          </a:xfrm>
          <a:prstGeom prst="rect">
            <a:avLst/>
          </a:prstGeom>
        </p:spPr>
      </p:pic>
      <p:pic>
        <p:nvPicPr>
          <p:cNvPr id="8" name="Picture 7" descr="A bouquet of pink flowers&#10;&#10;Description automatically generated with medium confidence">
            <a:extLst>
              <a:ext uri="{FF2B5EF4-FFF2-40B4-BE49-F238E27FC236}">
                <a16:creationId xmlns:a16="http://schemas.microsoft.com/office/drawing/2014/main" id="{39DD264F-2C0F-2D36-A828-69D522F9AB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2450" y="3751588"/>
            <a:ext cx="7772400" cy="5185623"/>
          </a:xfrm>
          <a:prstGeom prst="rect">
            <a:avLst/>
          </a:prstGeom>
        </p:spPr>
      </p:pic>
      <p:pic>
        <p:nvPicPr>
          <p:cNvPr id="14" name="Picture 13" descr="A bouquet of red flowers&#10;&#10;Description automatically generated with medium confidence">
            <a:extLst>
              <a:ext uri="{FF2B5EF4-FFF2-40B4-BE49-F238E27FC236}">
                <a16:creationId xmlns:a16="http://schemas.microsoft.com/office/drawing/2014/main" id="{1DA57A56-F1BB-CFDD-D3A7-9E92EC4068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8832" y="4256516"/>
            <a:ext cx="4758496" cy="4626664"/>
          </a:xfrm>
          <a:prstGeom prst="rect">
            <a:avLst/>
          </a:prstGeom>
        </p:spPr>
      </p:pic>
      <p:pic>
        <p:nvPicPr>
          <p:cNvPr id="16" name="Picture 15" descr="A bouquet of pink flowers&#10;&#10;Description automatically generated with medium confidence">
            <a:extLst>
              <a:ext uri="{FF2B5EF4-FFF2-40B4-BE49-F238E27FC236}">
                <a16:creationId xmlns:a16="http://schemas.microsoft.com/office/drawing/2014/main" id="{A3D2178E-0681-8216-746C-380A2433A9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1597" y="4532820"/>
            <a:ext cx="4519256" cy="4350360"/>
          </a:xfrm>
          <a:prstGeom prst="rect">
            <a:avLst/>
          </a:prstGeom>
        </p:spPr>
      </p:pic>
      <p:pic>
        <p:nvPicPr>
          <p:cNvPr id="10" name="Picture 9" descr="A bouquet of white flowers&#10;&#10;Description automatically generated with medium confidence">
            <a:extLst>
              <a:ext uri="{FF2B5EF4-FFF2-40B4-BE49-F238E27FC236}">
                <a16:creationId xmlns:a16="http://schemas.microsoft.com/office/drawing/2014/main" id="{810F4A7D-3725-A639-3FBC-D58E864D6E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92034" y="4418400"/>
            <a:ext cx="4602594" cy="4879200"/>
          </a:xfrm>
          <a:prstGeom prst="rect">
            <a:avLst/>
          </a:prstGeom>
        </p:spPr>
      </p:pic>
      <p:pic>
        <p:nvPicPr>
          <p:cNvPr id="12" name="Picture 11" descr="A bouquet of yellow roses&#10;&#10;Description automatically generated with medium confidence">
            <a:extLst>
              <a:ext uri="{FF2B5EF4-FFF2-40B4-BE49-F238E27FC236}">
                <a16:creationId xmlns:a16="http://schemas.microsoft.com/office/drawing/2014/main" id="{6B624059-04CB-451E-5E0D-1F904E78F8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51507" y="4418400"/>
            <a:ext cx="5250638" cy="5228941"/>
          </a:xfrm>
          <a:prstGeom prst="rect">
            <a:avLst/>
          </a:prstGeom>
        </p:spPr>
      </p:pic>
    </p:spTree>
    <p:extLst>
      <p:ext uri="{BB962C8B-B14F-4D97-AF65-F5344CB8AC3E}">
        <p14:creationId xmlns:p14="http://schemas.microsoft.com/office/powerpoint/2010/main" val="3784961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brochures on a table&#10;&#10;Description automatically generated">
            <a:extLst>
              <a:ext uri="{FF2B5EF4-FFF2-40B4-BE49-F238E27FC236}">
                <a16:creationId xmlns:a16="http://schemas.microsoft.com/office/drawing/2014/main" id="{80023F25-A2D6-293B-69AF-127647194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89907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open on a table&#10;&#10;Description automatically generated">
            <a:extLst>
              <a:ext uri="{FF2B5EF4-FFF2-40B4-BE49-F238E27FC236}">
                <a16:creationId xmlns:a16="http://schemas.microsoft.com/office/drawing/2014/main" id="{CA6590CD-DAC1-1B72-690B-E2E6A2A47B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77133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8941-FB4F-7486-5262-4B43D94335FB}"/>
              </a:ext>
            </a:extLst>
          </p:cNvPr>
          <p:cNvSpPr>
            <a:spLocks noGrp="1"/>
          </p:cNvSpPr>
          <p:nvPr>
            <p:ph type="title"/>
          </p:nvPr>
        </p:nvSpPr>
        <p:spPr/>
        <p:txBody>
          <a:bodyPr>
            <a:normAutofit/>
          </a:bodyPr>
          <a:lstStyle/>
          <a:p>
            <a:r>
              <a:rPr lang="en-US" sz="3000" b="1" dirty="0">
                <a:solidFill>
                  <a:srgbClr val="B62655"/>
                </a:solidFill>
                <a:latin typeface="Montserrat" pitchFamily="2" charset="77"/>
              </a:rPr>
              <a:t>Easy Elegance</a:t>
            </a:r>
            <a:r>
              <a:rPr lang="en-US" sz="3000" b="1" baseline="30000" dirty="0">
                <a:solidFill>
                  <a:srgbClr val="B62655"/>
                </a:solidFill>
                <a:latin typeface="Montserrat" pitchFamily="2" charset="77"/>
              </a:rPr>
              <a:t>®</a:t>
            </a:r>
            <a:r>
              <a:rPr lang="en-US" sz="3000" b="1" dirty="0">
                <a:solidFill>
                  <a:srgbClr val="B62655"/>
                </a:solidFill>
                <a:latin typeface="Montserrat" pitchFamily="2" charset="77"/>
              </a:rPr>
              <a:t> launch at Bailey Nursery . . . . </a:t>
            </a:r>
          </a:p>
        </p:txBody>
      </p:sp>
      <p:sp>
        <p:nvSpPr>
          <p:cNvPr id="3" name="Content Placeholder 2">
            <a:extLst>
              <a:ext uri="{FF2B5EF4-FFF2-40B4-BE49-F238E27FC236}">
                <a16:creationId xmlns:a16="http://schemas.microsoft.com/office/drawing/2014/main" id="{67181100-7A31-D5E1-63DD-304290635670}"/>
              </a:ext>
            </a:extLst>
          </p:cNvPr>
          <p:cNvSpPr>
            <a:spLocks noGrp="1"/>
          </p:cNvSpPr>
          <p:nvPr>
            <p:ph idx="1"/>
          </p:nvPr>
        </p:nvSpPr>
        <p:spPr>
          <a:xfrm>
            <a:off x="838199" y="1791731"/>
            <a:ext cx="10515600" cy="4275438"/>
          </a:xfrm>
        </p:spPr>
        <p:txBody>
          <a:bodyPr>
            <a:normAutofit/>
          </a:bodyPr>
          <a:lstStyle/>
          <a:p>
            <a:pPr>
              <a:lnSpc>
                <a:spcPct val="120000"/>
              </a:lnSpc>
            </a:pPr>
            <a:r>
              <a:rPr lang="en-US" dirty="0">
                <a:solidFill>
                  <a:schemeClr val="bg2">
                    <a:lumMod val="50000"/>
                  </a:schemeClr>
                </a:solidFill>
              </a:rPr>
              <a:t>Marketing decided to ‘categorize’ the Easy Elegance rose line, into four series:</a:t>
            </a:r>
          </a:p>
          <a:p>
            <a:pPr lvl="1">
              <a:lnSpc>
                <a:spcPct val="120000"/>
              </a:lnSpc>
            </a:pPr>
            <a:r>
              <a:rPr lang="en-US" b="1" dirty="0">
                <a:solidFill>
                  <a:schemeClr val="bg2">
                    <a:lumMod val="50000"/>
                  </a:schemeClr>
                </a:solidFill>
              </a:rPr>
              <a:t>Lifestyle Garden series </a:t>
            </a:r>
            <a:r>
              <a:rPr lang="en-US" dirty="0">
                <a:solidFill>
                  <a:schemeClr val="bg2">
                    <a:lumMod val="50000"/>
                  </a:schemeClr>
                </a:solidFill>
              </a:rPr>
              <a:t>– hardy roses for trouble-free performance.     Easy to plant, easy to grow, easy to maintain. </a:t>
            </a:r>
          </a:p>
          <a:p>
            <a:pPr lvl="1">
              <a:lnSpc>
                <a:spcPct val="120000"/>
              </a:lnSpc>
            </a:pPr>
            <a:r>
              <a:rPr lang="en-US" b="1" dirty="0">
                <a:solidFill>
                  <a:schemeClr val="bg2">
                    <a:lumMod val="50000"/>
                  </a:schemeClr>
                </a:solidFill>
              </a:rPr>
              <a:t>Garden Jubilee series </a:t>
            </a:r>
            <a:r>
              <a:rPr lang="en-US" dirty="0">
                <a:solidFill>
                  <a:schemeClr val="bg2">
                    <a:lumMod val="50000"/>
                  </a:schemeClr>
                </a:solidFill>
              </a:rPr>
              <a:t>– Easy growing roses that add bursts of color to landscapes.  Many of the blooms in this series will be bi-colored for even more impact.</a:t>
            </a:r>
          </a:p>
          <a:p>
            <a:pPr lvl="1">
              <a:lnSpc>
                <a:spcPct val="120000"/>
              </a:lnSpc>
            </a:pPr>
            <a:r>
              <a:rPr lang="en-US" b="1" dirty="0">
                <a:solidFill>
                  <a:schemeClr val="bg2">
                    <a:lumMod val="50000"/>
                  </a:schemeClr>
                </a:solidFill>
              </a:rPr>
              <a:t>Garden Art series </a:t>
            </a:r>
            <a:r>
              <a:rPr lang="en-US" dirty="0">
                <a:solidFill>
                  <a:schemeClr val="bg2">
                    <a:lumMod val="50000"/>
                  </a:schemeClr>
                </a:solidFill>
              </a:rPr>
              <a:t>– Combines the best traits of a Hybrid Tea bloom with the vigor only an Easy Elegance rose can offer for a work of art to treasure for years.</a:t>
            </a:r>
          </a:p>
          <a:p>
            <a:pPr lvl="1">
              <a:lnSpc>
                <a:spcPct val="120000"/>
              </a:lnSpc>
            </a:pPr>
            <a:r>
              <a:rPr lang="en-US" b="1" dirty="0">
                <a:solidFill>
                  <a:schemeClr val="bg2">
                    <a:lumMod val="50000"/>
                  </a:schemeClr>
                </a:solidFill>
              </a:rPr>
              <a:t>Garden Path series </a:t>
            </a:r>
            <a:r>
              <a:rPr lang="en-US" dirty="0">
                <a:solidFill>
                  <a:schemeClr val="bg2">
                    <a:lumMod val="50000"/>
                  </a:schemeClr>
                </a:solidFill>
              </a:rPr>
              <a:t>– smaller, low-growing roses that add color to compact area, along pathways or borders.</a:t>
            </a:r>
          </a:p>
        </p:txBody>
      </p:sp>
    </p:spTree>
    <p:extLst>
      <p:ext uri="{BB962C8B-B14F-4D97-AF65-F5344CB8AC3E}">
        <p14:creationId xmlns:p14="http://schemas.microsoft.com/office/powerpoint/2010/main" val="505231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E39E-3E83-553E-AD0D-9130434172A1}"/>
              </a:ext>
            </a:extLst>
          </p:cNvPr>
          <p:cNvSpPr>
            <a:spLocks noGrp="1"/>
          </p:cNvSpPr>
          <p:nvPr>
            <p:ph type="title"/>
          </p:nvPr>
        </p:nvSpPr>
        <p:spPr>
          <a:xfrm>
            <a:off x="838200" y="913389"/>
            <a:ext cx="11049000" cy="648129"/>
          </a:xfrm>
        </p:spPr>
        <p:txBody>
          <a:bodyPr>
            <a:normAutofit fontScale="90000"/>
          </a:bodyPr>
          <a:lstStyle/>
          <a:p>
            <a:r>
              <a:rPr lang="en-US" sz="3000" b="1" dirty="0">
                <a:solidFill>
                  <a:srgbClr val="B62655"/>
                </a:solidFill>
                <a:latin typeface="Montserrat" pitchFamily="2" charset="77"/>
              </a:rPr>
              <a:t>Original Easy Elegance</a:t>
            </a:r>
            <a:r>
              <a:rPr lang="en-US" sz="3000" b="1" baseline="30000" dirty="0">
                <a:solidFill>
                  <a:srgbClr val="B62655"/>
                </a:solidFill>
                <a:latin typeface="Montserrat" pitchFamily="2" charset="77"/>
              </a:rPr>
              <a:t>®</a:t>
            </a:r>
            <a:r>
              <a:rPr lang="en-US" sz="3000" b="1" dirty="0">
                <a:solidFill>
                  <a:srgbClr val="B62655"/>
                </a:solidFill>
                <a:latin typeface="Montserrat" pitchFamily="2" charset="77"/>
              </a:rPr>
              <a:t> introductions, within their series . . . </a:t>
            </a:r>
          </a:p>
        </p:txBody>
      </p:sp>
      <p:sp>
        <p:nvSpPr>
          <p:cNvPr id="3" name="Content Placeholder 2">
            <a:extLst>
              <a:ext uri="{FF2B5EF4-FFF2-40B4-BE49-F238E27FC236}">
                <a16:creationId xmlns:a16="http://schemas.microsoft.com/office/drawing/2014/main" id="{71E86C1E-28EE-B4D6-55DC-E32D280EA1FE}"/>
              </a:ext>
            </a:extLst>
          </p:cNvPr>
          <p:cNvSpPr>
            <a:spLocks noGrp="1"/>
          </p:cNvSpPr>
          <p:nvPr>
            <p:ph idx="10"/>
          </p:nvPr>
        </p:nvSpPr>
        <p:spPr/>
        <p:txBody>
          <a:bodyPr>
            <a:normAutofit/>
          </a:bodyPr>
          <a:lstStyle/>
          <a:p>
            <a:pPr>
              <a:lnSpc>
                <a:spcPct val="100000"/>
              </a:lnSpc>
            </a:pPr>
            <a:r>
              <a:rPr lang="en-US" sz="2000" b="1" dirty="0">
                <a:solidFill>
                  <a:srgbClr val="B62655"/>
                </a:solidFill>
              </a:rPr>
              <a:t>Garden Art:  </a:t>
            </a:r>
            <a:r>
              <a:rPr lang="en-US" sz="2000" dirty="0">
                <a:solidFill>
                  <a:schemeClr val="bg2">
                    <a:lumMod val="50000"/>
                  </a:schemeClr>
                </a:solidFill>
              </a:rPr>
              <a:t>Grandmas Blessing, Macy’s Pride, Yellow Submarine, Salmon Impressionist, Last Tango, Orange Impressionist</a:t>
            </a:r>
          </a:p>
          <a:p>
            <a:pPr>
              <a:lnSpc>
                <a:spcPct val="100000"/>
              </a:lnSpc>
            </a:pPr>
            <a:r>
              <a:rPr lang="en-US" b="1" dirty="0">
                <a:solidFill>
                  <a:srgbClr val="B62655"/>
                </a:solidFill>
              </a:rPr>
              <a:t>Garden Jubilee:  </a:t>
            </a:r>
            <a:r>
              <a:rPr lang="en-US" sz="2000" dirty="0">
                <a:solidFill>
                  <a:schemeClr val="bg2">
                    <a:lumMod val="50000"/>
                  </a:schemeClr>
                </a:solidFill>
              </a:rPr>
              <a:t>Firecracker, Golden Eye, Funny Face, Hot Wonder, Sierra Skye</a:t>
            </a:r>
          </a:p>
          <a:p>
            <a:pPr>
              <a:lnSpc>
                <a:spcPct val="100000"/>
              </a:lnSpc>
            </a:pPr>
            <a:r>
              <a:rPr lang="en-US" b="1" dirty="0">
                <a:solidFill>
                  <a:srgbClr val="B62655"/>
                </a:solidFill>
              </a:rPr>
              <a:t>Garden Path:  </a:t>
            </a:r>
            <a:r>
              <a:rPr lang="en-US" sz="2000" dirty="0">
                <a:solidFill>
                  <a:schemeClr val="bg2">
                    <a:lumMod val="50000"/>
                  </a:schemeClr>
                </a:solidFill>
              </a:rPr>
              <a:t>Little Mischief, Mystic Fairy, Pink Gnome, Sunrise, Sunset</a:t>
            </a:r>
          </a:p>
          <a:p>
            <a:pPr>
              <a:lnSpc>
                <a:spcPct val="100000"/>
              </a:lnSpc>
            </a:pPr>
            <a:r>
              <a:rPr lang="en-US" b="1" dirty="0">
                <a:solidFill>
                  <a:srgbClr val="B62655"/>
                </a:solidFill>
              </a:rPr>
              <a:t>Lifestyle Garden:  </a:t>
            </a:r>
            <a:r>
              <a:rPr lang="en-US" sz="2000" dirty="0">
                <a:solidFill>
                  <a:schemeClr val="bg2">
                    <a:lumMod val="50000"/>
                  </a:schemeClr>
                </a:solidFill>
              </a:rPr>
              <a:t>My Hero, Tahitian Moon</a:t>
            </a:r>
          </a:p>
        </p:txBody>
      </p:sp>
    </p:spTree>
    <p:extLst>
      <p:ext uri="{BB962C8B-B14F-4D97-AF65-F5344CB8AC3E}">
        <p14:creationId xmlns:p14="http://schemas.microsoft.com/office/powerpoint/2010/main" val="4249745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CC07-6134-F685-EC36-A527C6E482B6}"/>
              </a:ext>
            </a:extLst>
          </p:cNvPr>
          <p:cNvSpPr>
            <a:spLocks noGrp="1"/>
          </p:cNvSpPr>
          <p:nvPr>
            <p:ph type="title"/>
          </p:nvPr>
        </p:nvSpPr>
        <p:spPr/>
        <p:txBody>
          <a:bodyPr>
            <a:normAutofit/>
          </a:bodyPr>
          <a:lstStyle/>
          <a:p>
            <a:r>
              <a:rPr lang="en-US" sz="3000" b="1" dirty="0">
                <a:solidFill>
                  <a:srgbClr val="B62655"/>
                </a:solidFill>
                <a:latin typeface="Montserrat" pitchFamily="2" charset="77"/>
              </a:rPr>
              <a:t>2006 additions to the line . . . . </a:t>
            </a:r>
          </a:p>
        </p:txBody>
      </p:sp>
      <p:sp>
        <p:nvSpPr>
          <p:cNvPr id="3" name="Content Placeholder 2">
            <a:extLst>
              <a:ext uri="{FF2B5EF4-FFF2-40B4-BE49-F238E27FC236}">
                <a16:creationId xmlns:a16="http://schemas.microsoft.com/office/drawing/2014/main" id="{21E9DE0A-B26E-C2A9-A3DA-D6C18954E7B4}"/>
              </a:ext>
            </a:extLst>
          </p:cNvPr>
          <p:cNvSpPr>
            <a:spLocks noGrp="1"/>
          </p:cNvSpPr>
          <p:nvPr>
            <p:ph idx="10"/>
          </p:nvPr>
        </p:nvSpPr>
        <p:spPr/>
        <p:txBody>
          <a:bodyPr>
            <a:normAutofit/>
          </a:bodyPr>
          <a:lstStyle/>
          <a:p>
            <a:r>
              <a:rPr lang="en-US" sz="2000" dirty="0">
                <a:solidFill>
                  <a:schemeClr val="bg2">
                    <a:lumMod val="50000"/>
                  </a:schemeClr>
                </a:solidFill>
              </a:rPr>
              <a:t>Paint the Town</a:t>
            </a:r>
          </a:p>
          <a:p>
            <a:r>
              <a:rPr lang="en-US" sz="2000" dirty="0">
                <a:solidFill>
                  <a:schemeClr val="bg2">
                    <a:lumMod val="50000"/>
                  </a:schemeClr>
                </a:solidFill>
              </a:rPr>
              <a:t>Firecracker</a:t>
            </a:r>
          </a:p>
          <a:p>
            <a:r>
              <a:rPr lang="en-US" sz="2000" dirty="0">
                <a:solidFill>
                  <a:schemeClr val="bg2">
                    <a:lumMod val="50000"/>
                  </a:schemeClr>
                </a:solidFill>
              </a:rPr>
              <a:t>Island Dancer</a:t>
            </a:r>
          </a:p>
          <a:p>
            <a:r>
              <a:rPr lang="en-US" sz="2000" dirty="0">
                <a:solidFill>
                  <a:schemeClr val="bg2">
                    <a:lumMod val="50000"/>
                  </a:schemeClr>
                </a:solidFill>
              </a:rPr>
              <a:t>Centennial</a:t>
            </a:r>
          </a:p>
          <a:p>
            <a:r>
              <a:rPr lang="en-US" sz="2000" dirty="0">
                <a:solidFill>
                  <a:schemeClr val="bg2">
                    <a:lumMod val="50000"/>
                  </a:schemeClr>
                </a:solidFill>
              </a:rPr>
              <a:t>Kiss Me</a:t>
            </a:r>
          </a:p>
          <a:p>
            <a:r>
              <a:rPr lang="en-US" sz="2000" dirty="0">
                <a:solidFill>
                  <a:schemeClr val="bg2">
                    <a:lumMod val="50000"/>
                  </a:schemeClr>
                </a:solidFill>
              </a:rPr>
              <a:t>Great Wall</a:t>
            </a:r>
          </a:p>
        </p:txBody>
      </p:sp>
      <p:sp>
        <p:nvSpPr>
          <p:cNvPr id="4" name="Text Placeholder 3">
            <a:extLst>
              <a:ext uri="{FF2B5EF4-FFF2-40B4-BE49-F238E27FC236}">
                <a16:creationId xmlns:a16="http://schemas.microsoft.com/office/drawing/2014/main" id="{5CA3C5D4-4BD3-7EE0-7E87-26A66C338BD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6348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yellow rose&#10;&#10;Description automatically generated">
            <a:extLst>
              <a:ext uri="{FF2B5EF4-FFF2-40B4-BE49-F238E27FC236}">
                <a16:creationId xmlns:a16="http://schemas.microsoft.com/office/drawing/2014/main" id="{5F853BA4-AD55-C069-F795-AF67EFDFE1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62122"/>
            <a:ext cx="12192000" cy="8106384"/>
          </a:xfrm>
          <a:prstGeom prst="rect">
            <a:avLst/>
          </a:prstGeom>
        </p:spPr>
      </p:pic>
      <p:sp>
        <p:nvSpPr>
          <p:cNvPr id="6" name="Title 5">
            <a:extLst>
              <a:ext uri="{FF2B5EF4-FFF2-40B4-BE49-F238E27FC236}">
                <a16:creationId xmlns:a16="http://schemas.microsoft.com/office/drawing/2014/main" id="{ED280A4F-7E29-30B8-31D5-8941649AC48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47AF6DCD-6FFD-E807-E5BE-BE63E346E9E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65612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p:txBody>
          <a:bodyPr>
            <a:normAutofit/>
          </a:bodyPr>
          <a:lstStyle/>
          <a:p>
            <a:pPr algn="ctr"/>
            <a:r>
              <a:rPr lang="en-US" sz="3000" b="1" dirty="0">
                <a:solidFill>
                  <a:srgbClr val="B62655"/>
                </a:solidFill>
                <a:latin typeface="Montserrat" pitchFamily="2" charset="77"/>
              </a:rPr>
              <a:t>Left: </a:t>
            </a:r>
            <a:r>
              <a:rPr lang="en-US" sz="3000" b="0" dirty="0">
                <a:solidFill>
                  <a:srgbClr val="B62655"/>
                </a:solidFill>
                <a:latin typeface="Montserrat" pitchFamily="2" charset="77"/>
              </a:rPr>
              <a:t>Centennial  </a:t>
            </a:r>
            <a:r>
              <a:rPr lang="en-US" sz="3000" b="1" dirty="0">
                <a:solidFill>
                  <a:srgbClr val="B62655"/>
                </a:solidFill>
                <a:latin typeface="Montserrat" pitchFamily="2" charset="77"/>
              </a:rPr>
              <a:t>Right: </a:t>
            </a:r>
            <a:r>
              <a:rPr lang="en-US" sz="3000" b="0" dirty="0" err="1">
                <a:solidFill>
                  <a:srgbClr val="B62655"/>
                </a:solidFill>
                <a:latin typeface="Montserrat" pitchFamily="2" charset="77"/>
              </a:rPr>
              <a:t>DayDream</a:t>
            </a:r>
            <a:r>
              <a:rPr lang="en-US" sz="3000" b="0" dirty="0">
                <a:solidFill>
                  <a:srgbClr val="B62655"/>
                </a:solidFill>
                <a:latin typeface="Montserrat" pitchFamily="2" charset="77"/>
              </a:rPr>
              <a:t>  </a:t>
            </a:r>
          </a:p>
        </p:txBody>
      </p:sp>
      <p:pic>
        <p:nvPicPr>
          <p:cNvPr id="5" name="Content Placeholder 4" descr="A close-up of a yellow rose&#10;&#10;Description automatically generated">
            <a:extLst>
              <a:ext uri="{FF2B5EF4-FFF2-40B4-BE49-F238E27FC236}">
                <a16:creationId xmlns:a16="http://schemas.microsoft.com/office/drawing/2014/main" id="{82C0A30B-DF5F-83E5-23EF-711CA5A03F4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p:blipFill>
        <p:spPr>
          <a:xfrm>
            <a:off x="0" y="1690687"/>
            <a:ext cx="6096000" cy="5167311"/>
          </a:xfrm>
        </p:spPr>
      </p:pic>
      <p:pic>
        <p:nvPicPr>
          <p:cNvPr id="7" name="Picture 6" descr="A group of pink and white flowers&#10;&#10;Description automatically generated">
            <a:extLst>
              <a:ext uri="{FF2B5EF4-FFF2-40B4-BE49-F238E27FC236}">
                <a16:creationId xmlns:a16="http://schemas.microsoft.com/office/drawing/2014/main" id="{501101EB-B797-9E65-85B5-B1373991299F}"/>
              </a:ext>
            </a:extLst>
          </p:cNvPr>
          <p:cNvPicPr>
            <a:picLocks noChangeAspect="1"/>
          </p:cNvPicPr>
          <p:nvPr/>
        </p:nvPicPr>
        <p:blipFill>
          <a:blip r:embed="rId3" cstate="email">
            <a:extLst>
              <a:ext uri="{28A0092B-C50C-407E-A947-70E740481C1C}">
                <a14:useLocalDpi xmlns:a14="http://schemas.microsoft.com/office/drawing/2010/main"/>
              </a:ext>
            </a:extLst>
          </a:blip>
          <a:srcRect t="-1" b="-1"/>
          <a:stretch/>
        </p:blipFill>
        <p:spPr>
          <a:xfrm>
            <a:off x="6096000" y="1690688"/>
            <a:ext cx="6673774" cy="5167312"/>
          </a:xfrm>
          <a:prstGeom prst="rect">
            <a:avLst/>
          </a:prstGeom>
        </p:spPr>
      </p:pic>
    </p:spTree>
    <p:extLst>
      <p:ext uri="{BB962C8B-B14F-4D97-AF65-F5344CB8AC3E}">
        <p14:creationId xmlns:p14="http://schemas.microsoft.com/office/powerpoint/2010/main" val="3397818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p:txBody>
          <a:bodyPr>
            <a:normAutofit/>
          </a:bodyPr>
          <a:lstStyle/>
          <a:p>
            <a:pPr algn="ctr"/>
            <a:r>
              <a:rPr lang="en-US" sz="3000" b="1" dirty="0">
                <a:solidFill>
                  <a:srgbClr val="B62655"/>
                </a:solidFill>
                <a:latin typeface="Montserrat" pitchFamily="2" charset="77"/>
              </a:rPr>
              <a:t>Left: </a:t>
            </a:r>
            <a:r>
              <a:rPr lang="en-US" sz="3000" b="0" dirty="0">
                <a:solidFill>
                  <a:srgbClr val="B62655"/>
                </a:solidFill>
                <a:latin typeface="Montserrat" pitchFamily="2" charset="77"/>
              </a:rPr>
              <a:t>Fiesta</a:t>
            </a:r>
            <a:r>
              <a:rPr lang="en-US" sz="3000" dirty="0">
                <a:solidFill>
                  <a:srgbClr val="B62655"/>
                </a:solidFill>
                <a:latin typeface="Montserrat" pitchFamily="2" charset="77"/>
              </a:rPr>
              <a:t>  </a:t>
            </a:r>
            <a:r>
              <a:rPr lang="en-US" sz="3000" b="1" dirty="0">
                <a:solidFill>
                  <a:srgbClr val="B62655"/>
                </a:solidFill>
                <a:latin typeface="Montserrat" pitchFamily="2" charset="77"/>
              </a:rPr>
              <a:t>Right: </a:t>
            </a:r>
            <a:r>
              <a:rPr lang="en-US" sz="3000" b="0" dirty="0">
                <a:solidFill>
                  <a:srgbClr val="B62655"/>
                </a:solidFill>
                <a:latin typeface="Montserrat" pitchFamily="2" charset="77"/>
              </a:rPr>
              <a:t>Firecracker </a:t>
            </a:r>
            <a:r>
              <a:rPr lang="en-US" sz="3000" dirty="0">
                <a:solidFill>
                  <a:srgbClr val="B62655"/>
                </a:solidFill>
                <a:latin typeface="Montserrat" pitchFamily="2" charset="77"/>
              </a:rPr>
              <a:t> </a:t>
            </a:r>
          </a:p>
        </p:txBody>
      </p:sp>
      <p:pic>
        <p:nvPicPr>
          <p:cNvPr id="9" name="Content Placeholder 4" descr="A close up of a flower&#10;&#10;Description automatically generated">
            <a:extLst>
              <a:ext uri="{FF2B5EF4-FFF2-40B4-BE49-F238E27FC236}">
                <a16:creationId xmlns:a16="http://schemas.microsoft.com/office/drawing/2014/main" id="{662EF34D-2033-7BEB-B2E0-69D8BD69C33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690685"/>
            <a:ext cx="6096000" cy="5167313"/>
          </a:xfrm>
          <a:prstGeom prst="rect">
            <a:avLst/>
          </a:prstGeom>
        </p:spPr>
      </p:pic>
      <p:pic>
        <p:nvPicPr>
          <p:cNvPr id="10" name="Picture 9" descr="A group of pink flowers&#10;&#10;Description automatically generated">
            <a:extLst>
              <a:ext uri="{FF2B5EF4-FFF2-40B4-BE49-F238E27FC236}">
                <a16:creationId xmlns:a16="http://schemas.microsoft.com/office/drawing/2014/main" id="{A5C11AC7-968A-A4D7-FB3A-C8D78040B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690683"/>
            <a:ext cx="7798904" cy="5185442"/>
          </a:xfrm>
          <a:prstGeom prst="rect">
            <a:avLst/>
          </a:prstGeom>
        </p:spPr>
      </p:pic>
    </p:spTree>
    <p:extLst>
      <p:ext uri="{BB962C8B-B14F-4D97-AF65-F5344CB8AC3E}">
        <p14:creationId xmlns:p14="http://schemas.microsoft.com/office/powerpoint/2010/main" val="2587900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p:txBody>
          <a:bodyPr>
            <a:normAutofit/>
          </a:bodyPr>
          <a:lstStyle/>
          <a:p>
            <a:pPr algn="ctr"/>
            <a:r>
              <a:rPr lang="en-US" sz="3000" b="1" dirty="0">
                <a:solidFill>
                  <a:srgbClr val="B62655"/>
                </a:solidFill>
                <a:latin typeface="Montserrat" pitchFamily="2" charset="77"/>
              </a:rPr>
              <a:t>Left: </a:t>
            </a:r>
            <a:r>
              <a:rPr lang="en-US" sz="3000" b="0" dirty="0" err="1">
                <a:solidFill>
                  <a:srgbClr val="B62655"/>
                </a:solidFill>
                <a:latin typeface="Montserrat" pitchFamily="2" charset="77"/>
              </a:rPr>
              <a:t>GoldenEye</a:t>
            </a:r>
            <a:r>
              <a:rPr lang="en-US" sz="3000" dirty="0">
                <a:solidFill>
                  <a:srgbClr val="B62655"/>
                </a:solidFill>
                <a:latin typeface="Montserrat" pitchFamily="2" charset="77"/>
              </a:rPr>
              <a:t>  </a:t>
            </a:r>
            <a:r>
              <a:rPr lang="en-US" sz="3000" b="1" dirty="0">
                <a:solidFill>
                  <a:srgbClr val="B62655"/>
                </a:solidFill>
                <a:latin typeface="Montserrat" pitchFamily="2" charset="77"/>
              </a:rPr>
              <a:t>Right: </a:t>
            </a:r>
            <a:r>
              <a:rPr lang="en-US" sz="3000" b="0" dirty="0" err="1">
                <a:solidFill>
                  <a:srgbClr val="B62655"/>
                </a:solidFill>
                <a:latin typeface="Montserrat" pitchFamily="2" charset="77"/>
              </a:rPr>
              <a:t>GreatWall</a:t>
            </a:r>
            <a:r>
              <a:rPr lang="en-US" sz="3000" b="0" dirty="0">
                <a:solidFill>
                  <a:srgbClr val="B62655"/>
                </a:solidFill>
                <a:latin typeface="Montserrat" pitchFamily="2" charset="77"/>
              </a:rPr>
              <a:t>  </a:t>
            </a:r>
          </a:p>
        </p:txBody>
      </p:sp>
      <p:pic>
        <p:nvPicPr>
          <p:cNvPr id="11" name="Content Placeholder 4" descr="A close-up of a flower&#10;&#10;Description automatically generated">
            <a:extLst>
              <a:ext uri="{FF2B5EF4-FFF2-40B4-BE49-F238E27FC236}">
                <a16:creationId xmlns:a16="http://schemas.microsoft.com/office/drawing/2014/main" id="{1F6269AD-3F60-CF7E-E8CF-B06720E674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690684"/>
            <a:ext cx="6096000" cy="5185442"/>
          </a:xfrm>
          <a:prstGeom prst="rect">
            <a:avLst/>
          </a:prstGeom>
        </p:spPr>
      </p:pic>
      <p:pic>
        <p:nvPicPr>
          <p:cNvPr id="12" name="Picture 11" descr="A close-up of a pink flower&#10;&#10;Description automatically generated">
            <a:extLst>
              <a:ext uri="{FF2B5EF4-FFF2-40B4-BE49-F238E27FC236}">
                <a16:creationId xmlns:a16="http://schemas.microsoft.com/office/drawing/2014/main" id="{F2591494-CBC5-9101-4B5C-F029B983EA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9" y="1690682"/>
            <a:ext cx="7311473" cy="5185442"/>
          </a:xfrm>
          <a:prstGeom prst="rect">
            <a:avLst/>
          </a:prstGeom>
        </p:spPr>
      </p:pic>
    </p:spTree>
    <p:extLst>
      <p:ext uri="{BB962C8B-B14F-4D97-AF65-F5344CB8AC3E}">
        <p14:creationId xmlns:p14="http://schemas.microsoft.com/office/powerpoint/2010/main" val="1869574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p:txBody>
          <a:bodyPr>
            <a:normAutofit/>
          </a:bodyPr>
          <a:lstStyle/>
          <a:p>
            <a:pPr algn="ctr"/>
            <a:r>
              <a:rPr lang="en-US" sz="3000" b="1" dirty="0">
                <a:solidFill>
                  <a:srgbClr val="B62655"/>
                </a:solidFill>
                <a:latin typeface="Montserrat" pitchFamily="2" charset="77"/>
              </a:rPr>
              <a:t>Left: </a:t>
            </a:r>
            <a:r>
              <a:rPr lang="en-US" sz="3000" b="0" dirty="0">
                <a:solidFill>
                  <a:srgbClr val="B62655"/>
                </a:solidFill>
                <a:latin typeface="Montserrat" pitchFamily="2" charset="77"/>
              </a:rPr>
              <a:t>Hot Wonder </a:t>
            </a:r>
            <a:r>
              <a:rPr lang="en-US" sz="3000" b="1" dirty="0">
                <a:solidFill>
                  <a:srgbClr val="B62655"/>
                </a:solidFill>
                <a:latin typeface="Montserrat" pitchFamily="2" charset="77"/>
              </a:rPr>
              <a:t>Right: </a:t>
            </a:r>
            <a:r>
              <a:rPr lang="en-US" sz="3000" b="0" dirty="0">
                <a:solidFill>
                  <a:srgbClr val="B62655"/>
                </a:solidFill>
                <a:latin typeface="Montserrat" pitchFamily="2" charset="77"/>
              </a:rPr>
              <a:t>Island Dancer  </a:t>
            </a:r>
          </a:p>
        </p:txBody>
      </p:sp>
      <p:pic>
        <p:nvPicPr>
          <p:cNvPr id="7" name="Content Placeholder 4" descr="A close-up of a bush of flowers&#10;&#10;Description automatically generated">
            <a:extLst>
              <a:ext uri="{FF2B5EF4-FFF2-40B4-BE49-F238E27FC236}">
                <a16:creationId xmlns:a16="http://schemas.microsoft.com/office/drawing/2014/main" id="{38ACEA14-D1A2-3F0D-3CBE-0792923C55F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p:blipFill>
        <p:spPr>
          <a:xfrm>
            <a:off x="-2" y="1690687"/>
            <a:ext cx="6096000" cy="5185437"/>
          </a:xfrm>
        </p:spPr>
      </p:pic>
      <p:pic>
        <p:nvPicPr>
          <p:cNvPr id="8" name="Picture 7" descr="A close-up of a pink flower&#10;&#10;Description automatically generated">
            <a:extLst>
              <a:ext uri="{FF2B5EF4-FFF2-40B4-BE49-F238E27FC236}">
                <a16:creationId xmlns:a16="http://schemas.microsoft.com/office/drawing/2014/main" id="{1BB8DA1F-FABA-9D42-72CD-AEC9AF7CE9C0}"/>
              </a:ext>
            </a:extLst>
          </p:cNvPr>
          <p:cNvPicPr>
            <a:picLocks noChangeAspect="1"/>
          </p:cNvPicPr>
          <p:nvPr/>
        </p:nvPicPr>
        <p:blipFill>
          <a:blip r:embed="rId3" cstate="email">
            <a:extLst>
              <a:ext uri="{28A0092B-C50C-407E-A947-70E740481C1C}">
                <a14:useLocalDpi xmlns:a14="http://schemas.microsoft.com/office/drawing/2010/main"/>
              </a:ext>
            </a:extLst>
          </a:blip>
          <a:srcRect r="-16305"/>
          <a:stretch/>
        </p:blipFill>
        <p:spPr>
          <a:xfrm>
            <a:off x="6095998" y="1690679"/>
            <a:ext cx="7798898" cy="5185437"/>
          </a:xfrm>
          <a:prstGeom prst="rect">
            <a:avLst/>
          </a:prstGeom>
        </p:spPr>
      </p:pic>
    </p:spTree>
    <p:extLst>
      <p:ext uri="{BB962C8B-B14F-4D97-AF65-F5344CB8AC3E}">
        <p14:creationId xmlns:p14="http://schemas.microsoft.com/office/powerpoint/2010/main" val="44125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BBA8F-BF08-C362-CA1C-4940913E19A1}"/>
              </a:ext>
            </a:extLst>
          </p:cNvPr>
          <p:cNvSpPr>
            <a:spLocks noGrp="1"/>
          </p:cNvSpPr>
          <p:nvPr>
            <p:ph idx="1"/>
          </p:nvPr>
        </p:nvSpPr>
        <p:spPr>
          <a:xfrm>
            <a:off x="6095999" y="2490979"/>
            <a:ext cx="5586805" cy="4275438"/>
          </a:xfrm>
        </p:spPr>
        <p:txBody>
          <a:bodyPr>
            <a:normAutofit/>
          </a:bodyPr>
          <a:lstStyle/>
          <a:p>
            <a:pPr marL="0" indent="0">
              <a:lnSpc>
                <a:spcPct val="100000"/>
              </a:lnSpc>
              <a:buNone/>
            </a:pPr>
            <a:r>
              <a:rPr lang="en-US" sz="2000" dirty="0">
                <a:solidFill>
                  <a:schemeClr val="bg2">
                    <a:lumMod val="50000"/>
                  </a:schemeClr>
                </a:solidFill>
              </a:rPr>
              <a:t>In 1991, rosarian Jerry </a:t>
            </a:r>
            <a:r>
              <a:rPr lang="en-US" sz="2000" dirty="0" err="1">
                <a:solidFill>
                  <a:schemeClr val="bg2">
                    <a:lumMod val="50000"/>
                  </a:schemeClr>
                </a:solidFill>
              </a:rPr>
              <a:t>Twoomey</a:t>
            </a:r>
            <a:r>
              <a:rPr lang="en-US" sz="2000" dirty="0">
                <a:solidFill>
                  <a:schemeClr val="bg2">
                    <a:lumMod val="50000"/>
                  </a:schemeClr>
                </a:solidFill>
              </a:rPr>
              <a:t> approached the Bailey family and recommended they start rose breeding.  Jerry was hired as a consultant.  From Manitoba, Canada and had worked for </a:t>
            </a:r>
            <a:r>
              <a:rPr lang="en-US" sz="2000" dirty="0" err="1">
                <a:solidFill>
                  <a:schemeClr val="bg2">
                    <a:lumMod val="50000"/>
                  </a:schemeClr>
                </a:solidFill>
              </a:rPr>
              <a:t>Devor</a:t>
            </a:r>
            <a:r>
              <a:rPr lang="en-US" sz="2000" dirty="0">
                <a:solidFill>
                  <a:schemeClr val="bg2">
                    <a:lumMod val="50000"/>
                  </a:schemeClr>
                </a:solidFill>
              </a:rPr>
              <a:t> Nursery.  Jerry recommended that we hire Ping Lim.</a:t>
            </a:r>
          </a:p>
        </p:txBody>
      </p:sp>
      <p:pic>
        <p:nvPicPr>
          <p:cNvPr id="6" name="Content Placeholder 2" descr="An old person picking flowers&#10;&#10;Description automatically generated">
            <a:extLst>
              <a:ext uri="{FF2B5EF4-FFF2-40B4-BE49-F238E27FC236}">
                <a16:creationId xmlns:a16="http://schemas.microsoft.com/office/drawing/2014/main" id="{9C932BE5-28CE-EA16-4360-1BCB5A32F521}"/>
              </a:ext>
            </a:extLst>
          </p:cNvPr>
          <p:cNvPicPr>
            <a:picLocks noGrp="1" noChangeAspect="1"/>
          </p:cNvPicPr>
          <p:nvPr>
            <p:ph idx="10"/>
          </p:nvPr>
        </p:nvPicPr>
        <p:blipFill>
          <a:blip r:embed="rId2" cstate="email">
            <a:extLst>
              <a:ext uri="{28A0092B-C50C-407E-A947-70E740481C1C}">
                <a14:useLocalDpi xmlns:a14="http://schemas.microsoft.com/office/drawing/2010/main"/>
              </a:ext>
            </a:extLst>
          </a:blip>
          <a:stretch>
            <a:fillRect/>
          </a:stretch>
        </p:blipFill>
        <p:spPr>
          <a:xfrm>
            <a:off x="0" y="-321972"/>
            <a:ext cx="5721935" cy="8416783"/>
          </a:xfrm>
        </p:spPr>
      </p:pic>
    </p:spTree>
    <p:extLst>
      <p:ext uri="{BB962C8B-B14F-4D97-AF65-F5344CB8AC3E}">
        <p14:creationId xmlns:p14="http://schemas.microsoft.com/office/powerpoint/2010/main" val="1182463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p:txBody>
          <a:bodyPr>
            <a:normAutofit/>
          </a:bodyPr>
          <a:lstStyle/>
          <a:p>
            <a:pPr algn="ctr"/>
            <a:r>
              <a:rPr lang="en-US" sz="3000" b="1" dirty="0">
                <a:solidFill>
                  <a:srgbClr val="B62655"/>
                </a:solidFill>
                <a:latin typeface="Montserrat" pitchFamily="2" charset="77"/>
              </a:rPr>
              <a:t>Left: </a:t>
            </a:r>
            <a:r>
              <a:rPr lang="en-US" sz="3000" b="0" dirty="0">
                <a:solidFill>
                  <a:srgbClr val="B62655"/>
                </a:solidFill>
                <a:latin typeface="Montserrat" pitchFamily="2" charset="77"/>
              </a:rPr>
              <a:t>Last Tango </a:t>
            </a:r>
            <a:r>
              <a:rPr lang="en-US" sz="3000" b="1" dirty="0">
                <a:solidFill>
                  <a:srgbClr val="B62655"/>
                </a:solidFill>
                <a:latin typeface="Montserrat" pitchFamily="2" charset="77"/>
              </a:rPr>
              <a:t>Right: </a:t>
            </a:r>
            <a:r>
              <a:rPr lang="en-US" sz="3000" b="0" dirty="0">
                <a:solidFill>
                  <a:srgbClr val="B62655"/>
                </a:solidFill>
                <a:latin typeface="Montserrat" pitchFamily="2" charset="77"/>
              </a:rPr>
              <a:t>My Hero</a:t>
            </a:r>
          </a:p>
        </p:txBody>
      </p:sp>
      <p:sp>
        <p:nvSpPr>
          <p:cNvPr id="6" name="Content Placeholder 5">
            <a:extLst>
              <a:ext uri="{FF2B5EF4-FFF2-40B4-BE49-F238E27FC236}">
                <a16:creationId xmlns:a16="http://schemas.microsoft.com/office/drawing/2014/main" id="{4406C5FD-5F73-2D1A-E92E-88CB24D5ABFD}"/>
              </a:ext>
            </a:extLst>
          </p:cNvPr>
          <p:cNvSpPr>
            <a:spLocks noGrp="1"/>
          </p:cNvSpPr>
          <p:nvPr>
            <p:ph idx="1"/>
          </p:nvPr>
        </p:nvSpPr>
        <p:spPr/>
        <p:txBody>
          <a:bodyPr/>
          <a:lstStyle/>
          <a:p>
            <a:endParaRPr lang="en-US"/>
          </a:p>
        </p:txBody>
      </p:sp>
      <p:pic>
        <p:nvPicPr>
          <p:cNvPr id="9" name="Content Placeholder 4" descr="A group of pink flowers&#10;&#10;Description automatically generated">
            <a:extLst>
              <a:ext uri="{FF2B5EF4-FFF2-40B4-BE49-F238E27FC236}">
                <a16:creationId xmlns:a16="http://schemas.microsoft.com/office/drawing/2014/main" id="{218ACAF2-6B85-0159-A775-58C36F4627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690671"/>
            <a:ext cx="6095998" cy="5185436"/>
          </a:xfrm>
          <a:prstGeom prst="rect">
            <a:avLst/>
          </a:prstGeom>
        </p:spPr>
      </p:pic>
      <p:pic>
        <p:nvPicPr>
          <p:cNvPr id="10" name="Picture 9" descr="A close-up of a red rose&#10;&#10;Description automatically generated">
            <a:extLst>
              <a:ext uri="{FF2B5EF4-FFF2-40B4-BE49-F238E27FC236}">
                <a16:creationId xmlns:a16="http://schemas.microsoft.com/office/drawing/2014/main" id="{167E51AA-9379-ECC6-F689-4C117ED3A8C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5998" y="1690671"/>
            <a:ext cx="6096002" cy="5185437"/>
          </a:xfrm>
          <a:prstGeom prst="rect">
            <a:avLst/>
          </a:prstGeom>
        </p:spPr>
      </p:pic>
    </p:spTree>
    <p:extLst>
      <p:ext uri="{BB962C8B-B14F-4D97-AF65-F5344CB8AC3E}">
        <p14:creationId xmlns:p14="http://schemas.microsoft.com/office/powerpoint/2010/main" val="358314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p:txBody>
          <a:bodyPr>
            <a:normAutofit/>
          </a:bodyPr>
          <a:lstStyle/>
          <a:p>
            <a:pPr algn="ctr"/>
            <a:r>
              <a:rPr lang="en-US" sz="3000" b="1" dirty="0">
                <a:solidFill>
                  <a:srgbClr val="B62655"/>
                </a:solidFill>
                <a:latin typeface="Montserrat" pitchFamily="2" charset="77"/>
              </a:rPr>
              <a:t>Left: </a:t>
            </a:r>
            <a:r>
              <a:rPr lang="en-US" sz="3000" b="0" dirty="0">
                <a:solidFill>
                  <a:srgbClr val="B62655"/>
                </a:solidFill>
                <a:latin typeface="Montserrat" pitchFamily="2" charset="77"/>
              </a:rPr>
              <a:t>Orange Impressionist </a:t>
            </a:r>
            <a:r>
              <a:rPr lang="en-US" sz="3000" b="1" dirty="0">
                <a:solidFill>
                  <a:srgbClr val="B62655"/>
                </a:solidFill>
                <a:latin typeface="Montserrat" pitchFamily="2" charset="77"/>
              </a:rPr>
              <a:t>Right: </a:t>
            </a:r>
            <a:r>
              <a:rPr lang="en-US" sz="3000" b="0" dirty="0">
                <a:solidFill>
                  <a:srgbClr val="B62655"/>
                </a:solidFill>
                <a:latin typeface="Montserrat" pitchFamily="2" charset="77"/>
              </a:rPr>
              <a:t>Right Gnome</a:t>
            </a:r>
          </a:p>
        </p:txBody>
      </p:sp>
      <p:sp>
        <p:nvSpPr>
          <p:cNvPr id="6" name="Content Placeholder 5">
            <a:extLst>
              <a:ext uri="{FF2B5EF4-FFF2-40B4-BE49-F238E27FC236}">
                <a16:creationId xmlns:a16="http://schemas.microsoft.com/office/drawing/2014/main" id="{4406C5FD-5F73-2D1A-E92E-88CB24D5ABFD}"/>
              </a:ext>
            </a:extLst>
          </p:cNvPr>
          <p:cNvSpPr>
            <a:spLocks noGrp="1"/>
          </p:cNvSpPr>
          <p:nvPr>
            <p:ph idx="1"/>
          </p:nvPr>
        </p:nvSpPr>
        <p:spPr/>
        <p:txBody>
          <a:bodyPr/>
          <a:lstStyle/>
          <a:p>
            <a:endParaRPr lang="en-US"/>
          </a:p>
        </p:txBody>
      </p:sp>
      <p:pic>
        <p:nvPicPr>
          <p:cNvPr id="9" name="Content Placeholder 4" descr="A group of pink flowers&#10;&#10;Description automatically generated">
            <a:extLst>
              <a:ext uri="{FF2B5EF4-FFF2-40B4-BE49-F238E27FC236}">
                <a16:creationId xmlns:a16="http://schemas.microsoft.com/office/drawing/2014/main" id="{218ACAF2-6B85-0159-A775-58C36F4627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690671"/>
            <a:ext cx="6095998" cy="5185436"/>
          </a:xfrm>
          <a:prstGeom prst="rect">
            <a:avLst/>
          </a:prstGeom>
        </p:spPr>
      </p:pic>
      <p:pic>
        <p:nvPicPr>
          <p:cNvPr id="10" name="Picture 9" descr="A close-up of a red rose&#10;&#10;Description automatically generated">
            <a:extLst>
              <a:ext uri="{FF2B5EF4-FFF2-40B4-BE49-F238E27FC236}">
                <a16:creationId xmlns:a16="http://schemas.microsoft.com/office/drawing/2014/main" id="{167E51AA-9379-ECC6-F689-4C117ED3A8C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5998" y="1690671"/>
            <a:ext cx="6096002" cy="5185437"/>
          </a:xfrm>
          <a:prstGeom prst="rect">
            <a:avLst/>
          </a:prstGeom>
        </p:spPr>
      </p:pic>
      <p:pic>
        <p:nvPicPr>
          <p:cNvPr id="3" name="Content Placeholder 4" descr="A close-up of a red rose&#10;&#10;Description automatically generated">
            <a:extLst>
              <a:ext uri="{FF2B5EF4-FFF2-40B4-BE49-F238E27FC236}">
                <a16:creationId xmlns:a16="http://schemas.microsoft.com/office/drawing/2014/main" id="{6CEE54E3-ACFC-88B3-0D6B-32FE0BDA4E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2897" y="1690670"/>
            <a:ext cx="7798895" cy="5185436"/>
          </a:xfrm>
          <a:prstGeom prst="rect">
            <a:avLst/>
          </a:prstGeom>
        </p:spPr>
      </p:pic>
      <p:pic>
        <p:nvPicPr>
          <p:cNvPr id="4" name="Picture 3" descr="A group of pink flowers&#10;&#10;Description automatically generated">
            <a:extLst>
              <a:ext uri="{FF2B5EF4-FFF2-40B4-BE49-F238E27FC236}">
                <a16:creationId xmlns:a16="http://schemas.microsoft.com/office/drawing/2014/main" id="{EF22B161-6C8E-F9E9-4F47-492F8F8824CE}"/>
              </a:ext>
            </a:extLst>
          </p:cNvPr>
          <p:cNvPicPr>
            <a:picLocks noChangeAspect="1"/>
          </p:cNvPicPr>
          <p:nvPr/>
        </p:nvPicPr>
        <p:blipFill>
          <a:blip r:embed="rId5" cstate="email">
            <a:extLst>
              <a:ext uri="{28A0092B-C50C-407E-A947-70E740481C1C}">
                <a14:useLocalDpi xmlns:a14="http://schemas.microsoft.com/office/drawing/2010/main"/>
              </a:ext>
            </a:extLst>
          </a:blip>
          <a:srcRect r="-10568"/>
          <a:stretch/>
        </p:blipFill>
        <p:spPr>
          <a:xfrm>
            <a:off x="6095998" y="1690670"/>
            <a:ext cx="7798896" cy="5185436"/>
          </a:xfrm>
          <a:prstGeom prst="rect">
            <a:avLst/>
          </a:prstGeom>
        </p:spPr>
      </p:pic>
    </p:spTree>
    <p:extLst>
      <p:ext uri="{BB962C8B-B14F-4D97-AF65-F5344CB8AC3E}">
        <p14:creationId xmlns:p14="http://schemas.microsoft.com/office/powerpoint/2010/main" val="3143770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p:txBody>
          <a:bodyPr>
            <a:normAutofit/>
          </a:bodyPr>
          <a:lstStyle/>
          <a:p>
            <a:pPr algn="ctr"/>
            <a:r>
              <a:rPr lang="en-US" sz="3000" b="1" dirty="0">
                <a:solidFill>
                  <a:srgbClr val="B62655"/>
                </a:solidFill>
                <a:latin typeface="Montserrat" pitchFamily="2" charset="77"/>
              </a:rPr>
              <a:t>Left: </a:t>
            </a:r>
            <a:r>
              <a:rPr lang="en-US" sz="3000" b="0" dirty="0">
                <a:solidFill>
                  <a:srgbClr val="B62655"/>
                </a:solidFill>
                <a:latin typeface="Montserrat" pitchFamily="2" charset="77"/>
              </a:rPr>
              <a:t>Salmon Impressionist </a:t>
            </a:r>
            <a:r>
              <a:rPr lang="en-US" sz="3000" b="1" dirty="0">
                <a:solidFill>
                  <a:srgbClr val="B62655"/>
                </a:solidFill>
                <a:latin typeface="Montserrat" pitchFamily="2" charset="77"/>
              </a:rPr>
              <a:t>Right: </a:t>
            </a:r>
            <a:r>
              <a:rPr lang="en-US" sz="3000" b="0" dirty="0">
                <a:solidFill>
                  <a:srgbClr val="B62655"/>
                </a:solidFill>
                <a:latin typeface="Montserrat" pitchFamily="2" charset="77"/>
              </a:rPr>
              <a:t>Sierra Skye</a:t>
            </a:r>
          </a:p>
        </p:txBody>
      </p:sp>
      <p:sp>
        <p:nvSpPr>
          <p:cNvPr id="6" name="Content Placeholder 5">
            <a:extLst>
              <a:ext uri="{FF2B5EF4-FFF2-40B4-BE49-F238E27FC236}">
                <a16:creationId xmlns:a16="http://schemas.microsoft.com/office/drawing/2014/main" id="{4406C5FD-5F73-2D1A-E92E-88CB24D5ABFD}"/>
              </a:ext>
            </a:extLst>
          </p:cNvPr>
          <p:cNvSpPr>
            <a:spLocks noGrp="1"/>
          </p:cNvSpPr>
          <p:nvPr>
            <p:ph idx="1"/>
          </p:nvPr>
        </p:nvSpPr>
        <p:spPr/>
        <p:txBody>
          <a:bodyPr/>
          <a:lstStyle/>
          <a:p>
            <a:endParaRPr lang="en-US"/>
          </a:p>
        </p:txBody>
      </p:sp>
      <p:pic>
        <p:nvPicPr>
          <p:cNvPr id="9" name="Content Placeholder 4" descr="A group of pink flowers&#10;&#10;Description automatically generated">
            <a:extLst>
              <a:ext uri="{FF2B5EF4-FFF2-40B4-BE49-F238E27FC236}">
                <a16:creationId xmlns:a16="http://schemas.microsoft.com/office/drawing/2014/main" id="{218ACAF2-6B85-0159-A775-58C36F4627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690671"/>
            <a:ext cx="6095998" cy="5185436"/>
          </a:xfrm>
          <a:prstGeom prst="rect">
            <a:avLst/>
          </a:prstGeom>
        </p:spPr>
      </p:pic>
      <p:pic>
        <p:nvPicPr>
          <p:cNvPr id="10" name="Picture 9" descr="A close-up of a red rose&#10;&#10;Description automatically generated">
            <a:extLst>
              <a:ext uri="{FF2B5EF4-FFF2-40B4-BE49-F238E27FC236}">
                <a16:creationId xmlns:a16="http://schemas.microsoft.com/office/drawing/2014/main" id="{167E51AA-9379-ECC6-F689-4C117ED3A8C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5998" y="1690671"/>
            <a:ext cx="6096002" cy="5185437"/>
          </a:xfrm>
          <a:prstGeom prst="rect">
            <a:avLst/>
          </a:prstGeom>
        </p:spPr>
      </p:pic>
      <p:pic>
        <p:nvPicPr>
          <p:cNvPr id="3" name="Content Placeholder 4" descr="A close-up of a red rose&#10;&#10;Description automatically generated">
            <a:extLst>
              <a:ext uri="{FF2B5EF4-FFF2-40B4-BE49-F238E27FC236}">
                <a16:creationId xmlns:a16="http://schemas.microsoft.com/office/drawing/2014/main" id="{6CEE54E3-ACFC-88B3-0D6B-32FE0BDA4E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2897" y="1690670"/>
            <a:ext cx="7798895" cy="5185436"/>
          </a:xfrm>
          <a:prstGeom prst="rect">
            <a:avLst/>
          </a:prstGeom>
        </p:spPr>
      </p:pic>
      <p:pic>
        <p:nvPicPr>
          <p:cNvPr id="4" name="Picture 3" descr="A group of pink flowers&#10;&#10;Description automatically generated">
            <a:extLst>
              <a:ext uri="{FF2B5EF4-FFF2-40B4-BE49-F238E27FC236}">
                <a16:creationId xmlns:a16="http://schemas.microsoft.com/office/drawing/2014/main" id="{EF22B161-6C8E-F9E9-4F47-492F8F8824CE}"/>
              </a:ext>
            </a:extLst>
          </p:cNvPr>
          <p:cNvPicPr>
            <a:picLocks noChangeAspect="1"/>
          </p:cNvPicPr>
          <p:nvPr/>
        </p:nvPicPr>
        <p:blipFill>
          <a:blip r:embed="rId5" cstate="email">
            <a:extLst>
              <a:ext uri="{28A0092B-C50C-407E-A947-70E740481C1C}">
                <a14:useLocalDpi xmlns:a14="http://schemas.microsoft.com/office/drawing/2010/main"/>
              </a:ext>
            </a:extLst>
          </a:blip>
          <a:srcRect r="-10568"/>
          <a:stretch/>
        </p:blipFill>
        <p:spPr>
          <a:xfrm>
            <a:off x="6095998" y="1690670"/>
            <a:ext cx="7798896" cy="5185436"/>
          </a:xfrm>
          <a:prstGeom prst="rect">
            <a:avLst/>
          </a:prstGeom>
        </p:spPr>
      </p:pic>
      <p:pic>
        <p:nvPicPr>
          <p:cNvPr id="5" name="Content Placeholder 4" descr="A close up of a pink rose&#10;&#10;Description automatically generated">
            <a:extLst>
              <a:ext uri="{FF2B5EF4-FFF2-40B4-BE49-F238E27FC236}">
                <a16:creationId xmlns:a16="http://schemas.microsoft.com/office/drawing/2014/main" id="{3C64BE07-6C90-D1D0-3DD9-46702DD63088}"/>
              </a:ext>
            </a:extLst>
          </p:cNvPr>
          <p:cNvPicPr>
            <a:picLocks noChangeAspect="1"/>
          </p:cNvPicPr>
          <p:nvPr/>
        </p:nvPicPr>
        <p:blipFill>
          <a:blip r:embed="rId6" cstate="email">
            <a:extLst>
              <a:ext uri="{28A0092B-C50C-407E-A947-70E740481C1C}">
                <a14:useLocalDpi xmlns:a14="http://schemas.microsoft.com/office/drawing/2010/main"/>
              </a:ext>
            </a:extLst>
          </a:blip>
          <a:srcRect l="-15961"/>
          <a:stretch/>
        </p:blipFill>
        <p:spPr>
          <a:xfrm>
            <a:off x="-1702898" y="1690668"/>
            <a:ext cx="7798896" cy="5185436"/>
          </a:xfrm>
          <a:prstGeom prst="rect">
            <a:avLst/>
          </a:prstGeom>
        </p:spPr>
      </p:pic>
      <p:pic>
        <p:nvPicPr>
          <p:cNvPr id="7" name="Picture 6" descr="A close-up of a red rose&#10;&#10;Description automatically generated">
            <a:extLst>
              <a:ext uri="{FF2B5EF4-FFF2-40B4-BE49-F238E27FC236}">
                <a16:creationId xmlns:a16="http://schemas.microsoft.com/office/drawing/2014/main" id="{2121356F-BA9E-F16A-F434-9E6C8A49FF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5998" y="1690666"/>
            <a:ext cx="7798895" cy="5185435"/>
          </a:xfrm>
          <a:prstGeom prst="rect">
            <a:avLst/>
          </a:prstGeom>
        </p:spPr>
      </p:pic>
    </p:spTree>
    <p:extLst>
      <p:ext uri="{BB962C8B-B14F-4D97-AF65-F5344CB8AC3E}">
        <p14:creationId xmlns:p14="http://schemas.microsoft.com/office/powerpoint/2010/main" val="305945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565B-89FF-FE3D-436A-13DC7A11AE03}"/>
              </a:ext>
            </a:extLst>
          </p:cNvPr>
          <p:cNvSpPr>
            <a:spLocks noGrp="1"/>
          </p:cNvSpPr>
          <p:nvPr>
            <p:ph type="title"/>
          </p:nvPr>
        </p:nvSpPr>
        <p:spPr>
          <a:xfrm>
            <a:off x="838200" y="361499"/>
            <a:ext cx="10515600" cy="648129"/>
          </a:xfrm>
        </p:spPr>
        <p:txBody>
          <a:bodyPr>
            <a:normAutofit/>
          </a:bodyPr>
          <a:lstStyle/>
          <a:p>
            <a:pPr algn="ctr"/>
            <a:r>
              <a:rPr lang="en-US" sz="3000" b="0" dirty="0">
                <a:solidFill>
                  <a:srgbClr val="B62655"/>
                </a:solidFill>
                <a:latin typeface="Montserrat" pitchFamily="2" charset="77"/>
              </a:rPr>
              <a:t>Tahitian Moon</a:t>
            </a:r>
          </a:p>
        </p:txBody>
      </p:sp>
      <p:pic>
        <p:nvPicPr>
          <p:cNvPr id="8" name="Content Placeholder 4" descr="A group of yellow roses&#10;&#10;Description automatically generated">
            <a:extLst>
              <a:ext uri="{FF2B5EF4-FFF2-40B4-BE49-F238E27FC236}">
                <a16:creationId xmlns:a16="http://schemas.microsoft.com/office/drawing/2014/main" id="{261194EE-59B6-8F25-3D87-75D81C9603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1" y="1009628"/>
            <a:ext cx="6095998" cy="5653815"/>
          </a:xfrm>
          <a:prstGeom prst="rect">
            <a:avLst/>
          </a:prstGeom>
        </p:spPr>
      </p:pic>
    </p:spTree>
    <p:extLst>
      <p:ext uri="{BB962C8B-B14F-4D97-AF65-F5344CB8AC3E}">
        <p14:creationId xmlns:p14="http://schemas.microsoft.com/office/powerpoint/2010/main" val="3436791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B00A-E160-8AEB-9CF6-41160469C0F9}"/>
              </a:ext>
            </a:extLst>
          </p:cNvPr>
          <p:cNvSpPr>
            <a:spLocks noGrp="1"/>
          </p:cNvSpPr>
          <p:nvPr>
            <p:ph type="title"/>
          </p:nvPr>
        </p:nvSpPr>
        <p:spPr>
          <a:xfrm>
            <a:off x="5347251" y="1820495"/>
            <a:ext cx="4084983" cy="2022951"/>
          </a:xfrm>
        </p:spPr>
        <p:txBody>
          <a:bodyPr>
            <a:noAutofit/>
          </a:bodyPr>
          <a:lstStyle/>
          <a:p>
            <a:r>
              <a:rPr lang="en-US" sz="3000" b="1" dirty="0">
                <a:solidFill>
                  <a:srgbClr val="B62655"/>
                </a:solidFill>
                <a:latin typeface="Montserrat" pitchFamily="2" charset="77"/>
              </a:rPr>
              <a:t>In 2005, </a:t>
            </a:r>
            <a:r>
              <a:rPr lang="en-US" sz="3000" b="1" dirty="0" err="1">
                <a:solidFill>
                  <a:srgbClr val="B62655"/>
                </a:solidFill>
                <a:latin typeface="Montserrat" pitchFamily="2" charset="77"/>
              </a:rPr>
              <a:t>DayDream</a:t>
            </a:r>
            <a:r>
              <a:rPr lang="en-US" sz="3000" b="1" dirty="0">
                <a:solidFill>
                  <a:srgbClr val="B62655"/>
                </a:solidFill>
                <a:latin typeface="Montserrat" pitchFamily="2" charset="77"/>
              </a:rPr>
              <a:t> rose won the AARS award!</a:t>
            </a:r>
          </a:p>
        </p:txBody>
      </p:sp>
      <p:pic>
        <p:nvPicPr>
          <p:cNvPr id="5" name="Content Placeholder 4" descr="A book with text and flowers&#10;&#10;Description automatically generated">
            <a:extLst>
              <a:ext uri="{FF2B5EF4-FFF2-40B4-BE49-F238E27FC236}">
                <a16:creationId xmlns:a16="http://schemas.microsoft.com/office/drawing/2014/main" id="{F515DB3A-3215-E7EA-49CA-D1D046495FBC}"/>
              </a:ext>
            </a:extLst>
          </p:cNvPr>
          <p:cNvPicPr>
            <a:picLocks noGrp="1" noChangeAspect="1"/>
          </p:cNvPicPr>
          <p:nvPr>
            <p:ph idx="10"/>
          </p:nvPr>
        </p:nvPicPr>
        <p:blipFill>
          <a:blip r:embed="rId2" cstate="email">
            <a:extLst>
              <a:ext uri="{28A0092B-C50C-407E-A947-70E740481C1C}">
                <a14:useLocalDpi xmlns:a14="http://schemas.microsoft.com/office/drawing/2010/main"/>
              </a:ext>
            </a:extLst>
          </a:blip>
          <a:stretch>
            <a:fillRect/>
          </a:stretch>
        </p:blipFill>
        <p:spPr>
          <a:xfrm rot="5400000">
            <a:off x="-707495" y="949118"/>
            <a:ext cx="6613017" cy="4959763"/>
          </a:xfrm>
        </p:spPr>
      </p:pic>
    </p:spTree>
    <p:extLst>
      <p:ext uri="{BB962C8B-B14F-4D97-AF65-F5344CB8AC3E}">
        <p14:creationId xmlns:p14="http://schemas.microsoft.com/office/powerpoint/2010/main" val="3001032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F58F-0534-6ABB-6BEC-5C87C33D9954}"/>
              </a:ext>
            </a:extLst>
          </p:cNvPr>
          <p:cNvSpPr>
            <a:spLocks noGrp="1"/>
          </p:cNvSpPr>
          <p:nvPr>
            <p:ph type="title"/>
          </p:nvPr>
        </p:nvSpPr>
        <p:spPr/>
        <p:txBody>
          <a:bodyPr>
            <a:normAutofit/>
          </a:bodyPr>
          <a:lstStyle/>
          <a:p>
            <a:r>
              <a:rPr lang="en-US" sz="3000" b="1" dirty="0">
                <a:solidFill>
                  <a:srgbClr val="B62655"/>
                </a:solidFill>
                <a:latin typeface="Montserrat" pitchFamily="2" charset="77"/>
              </a:rPr>
              <a:t>Lessons learned . . . </a:t>
            </a:r>
          </a:p>
        </p:txBody>
      </p:sp>
      <p:sp>
        <p:nvSpPr>
          <p:cNvPr id="3" name="Content Placeholder 2">
            <a:extLst>
              <a:ext uri="{FF2B5EF4-FFF2-40B4-BE49-F238E27FC236}">
                <a16:creationId xmlns:a16="http://schemas.microsoft.com/office/drawing/2014/main" id="{451756A5-C8F6-87E8-3DF4-8E6D1500C76B}"/>
              </a:ext>
            </a:extLst>
          </p:cNvPr>
          <p:cNvSpPr>
            <a:spLocks noGrp="1"/>
          </p:cNvSpPr>
          <p:nvPr>
            <p:ph idx="10"/>
          </p:nvPr>
        </p:nvSpPr>
        <p:spPr>
          <a:xfrm>
            <a:off x="823784" y="1453800"/>
            <a:ext cx="9811086" cy="4275438"/>
          </a:xfrm>
        </p:spPr>
        <p:txBody>
          <a:bodyPr>
            <a:normAutofit/>
          </a:bodyPr>
          <a:lstStyle/>
          <a:p>
            <a:pPr marL="342900" indent="-342900">
              <a:lnSpc>
                <a:spcPct val="120000"/>
              </a:lnSpc>
              <a:buFont typeface="Arial" panose="020B0604020202020204" pitchFamily="34" charset="0"/>
              <a:buChar char="•"/>
            </a:pPr>
            <a:r>
              <a:rPr lang="en-US" sz="2000" dirty="0">
                <a:solidFill>
                  <a:schemeClr val="bg2">
                    <a:lumMod val="50000"/>
                  </a:schemeClr>
                </a:solidFill>
              </a:rPr>
              <a:t>We made some mistakes early – we did not test for hardiness thoroughly enough and put wrong zones on plants and that hurt the launch.</a:t>
            </a:r>
          </a:p>
          <a:p>
            <a:pPr marL="342900" indent="-342900">
              <a:lnSpc>
                <a:spcPct val="120000"/>
              </a:lnSpc>
              <a:buFont typeface="Arial" panose="020B0604020202020204" pitchFamily="34" charset="0"/>
              <a:buChar char="•"/>
            </a:pPr>
            <a:r>
              <a:rPr lang="en-US" sz="2000" dirty="0">
                <a:solidFill>
                  <a:schemeClr val="bg2">
                    <a:lumMod val="50000"/>
                  </a:schemeClr>
                </a:solidFill>
              </a:rPr>
              <a:t>The economic recession from 2008-2011 was really hard on the rose market, we dropped many varieties from our list.  </a:t>
            </a:r>
            <a:r>
              <a:rPr lang="en-US" sz="2000" dirty="0" err="1">
                <a:solidFill>
                  <a:schemeClr val="bg2">
                    <a:lumMod val="50000"/>
                  </a:schemeClr>
                </a:solidFill>
              </a:rPr>
              <a:t>KnockOut</a:t>
            </a:r>
            <a:r>
              <a:rPr lang="en-US" sz="2000" dirty="0">
                <a:solidFill>
                  <a:schemeClr val="bg2">
                    <a:lumMod val="50000"/>
                  </a:schemeClr>
                </a:solidFill>
              </a:rPr>
              <a:t> was king!</a:t>
            </a:r>
          </a:p>
          <a:p>
            <a:pPr marL="342900" indent="-342900">
              <a:lnSpc>
                <a:spcPct val="120000"/>
              </a:lnSpc>
              <a:buFont typeface="Arial" panose="020B0604020202020204" pitchFamily="34" charset="0"/>
              <a:buChar char="•"/>
            </a:pPr>
            <a:r>
              <a:rPr lang="en-US" sz="2000" dirty="0">
                <a:solidFill>
                  <a:schemeClr val="bg2">
                    <a:lumMod val="50000"/>
                  </a:schemeClr>
                </a:solidFill>
              </a:rPr>
              <a:t>We now test any future Easy Elegance</a:t>
            </a:r>
            <a:r>
              <a:rPr lang="en-US" sz="2000" baseline="30000" dirty="0">
                <a:solidFill>
                  <a:schemeClr val="bg2">
                    <a:lumMod val="50000"/>
                  </a:schemeClr>
                </a:solidFill>
              </a:rPr>
              <a:t>®</a:t>
            </a:r>
            <a:r>
              <a:rPr lang="en-US" sz="2000" dirty="0">
                <a:solidFill>
                  <a:schemeClr val="bg2">
                    <a:lumMod val="50000"/>
                  </a:schemeClr>
                </a:solidFill>
              </a:rPr>
              <a:t> varieties in four Bailey locations:  Minnesota, Oregon, Illinois and Georgia</a:t>
            </a:r>
          </a:p>
          <a:p>
            <a:pPr marL="342900" indent="-342900">
              <a:lnSpc>
                <a:spcPct val="120000"/>
              </a:lnSpc>
              <a:buFont typeface="Arial" panose="020B0604020202020204" pitchFamily="34" charset="0"/>
              <a:buChar char="•"/>
            </a:pPr>
            <a:r>
              <a:rPr lang="en-US" sz="2000" dirty="0">
                <a:solidFill>
                  <a:schemeClr val="bg2">
                    <a:lumMod val="50000"/>
                  </a:schemeClr>
                </a:solidFill>
              </a:rPr>
              <a:t>Our focus has become more northern oriented with hardiness being a very strong goal.</a:t>
            </a:r>
          </a:p>
          <a:p>
            <a:pPr marL="342900" indent="-342900">
              <a:lnSpc>
                <a:spcPct val="120000"/>
              </a:lnSpc>
              <a:buFont typeface="Arial" panose="020B0604020202020204" pitchFamily="34" charset="0"/>
              <a:buChar char="•"/>
            </a:pPr>
            <a:r>
              <a:rPr lang="en-US" sz="2000" dirty="0">
                <a:solidFill>
                  <a:schemeClr val="bg2">
                    <a:lumMod val="50000"/>
                  </a:schemeClr>
                </a:solidFill>
              </a:rPr>
              <a:t>The launch of Endless Summer</a:t>
            </a:r>
            <a:r>
              <a:rPr lang="en-US" sz="2000" baseline="30000" dirty="0">
                <a:solidFill>
                  <a:schemeClr val="bg2">
                    <a:lumMod val="50000"/>
                  </a:schemeClr>
                </a:solidFill>
              </a:rPr>
              <a:t>®</a:t>
            </a:r>
            <a:r>
              <a:rPr lang="en-US" sz="2000" dirty="0">
                <a:solidFill>
                  <a:schemeClr val="bg2">
                    <a:lumMod val="50000"/>
                  </a:schemeClr>
                </a:solidFill>
              </a:rPr>
              <a:t> hydrangea brand in 2004 catapulted us into the huge world of plant brands.  </a:t>
            </a:r>
          </a:p>
        </p:txBody>
      </p:sp>
    </p:spTree>
    <p:extLst>
      <p:ext uri="{BB962C8B-B14F-4D97-AF65-F5344CB8AC3E}">
        <p14:creationId xmlns:p14="http://schemas.microsoft.com/office/powerpoint/2010/main" val="364692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 with names and locations&#10;&#10;Description automatically generated">
            <a:extLst>
              <a:ext uri="{FF2B5EF4-FFF2-40B4-BE49-F238E27FC236}">
                <a16:creationId xmlns:a16="http://schemas.microsoft.com/office/drawing/2014/main" id="{1EB54EE5-990C-A3E9-3A9C-2D6489DA0C2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7138" y="101133"/>
            <a:ext cx="7056783" cy="6723917"/>
          </a:xfrm>
        </p:spPr>
      </p:pic>
      <p:sp>
        <p:nvSpPr>
          <p:cNvPr id="10" name="TextBox 9">
            <a:extLst>
              <a:ext uri="{FF2B5EF4-FFF2-40B4-BE49-F238E27FC236}">
                <a16:creationId xmlns:a16="http://schemas.microsoft.com/office/drawing/2014/main" id="{13235BE8-18DC-C025-A7CA-B42B31D953EF}"/>
              </a:ext>
            </a:extLst>
          </p:cNvPr>
          <p:cNvSpPr txBox="1"/>
          <p:nvPr/>
        </p:nvSpPr>
        <p:spPr>
          <a:xfrm>
            <a:off x="7130497" y="452735"/>
            <a:ext cx="5061503" cy="923330"/>
          </a:xfrm>
          <a:prstGeom prst="rect">
            <a:avLst/>
          </a:prstGeom>
          <a:noFill/>
        </p:spPr>
        <p:txBody>
          <a:bodyPr wrap="square">
            <a:spAutoFit/>
          </a:bodyPr>
          <a:lstStyle/>
          <a:p>
            <a:r>
              <a:rPr lang="en-US" sz="1800" dirty="0">
                <a:solidFill>
                  <a:schemeClr val="bg2">
                    <a:lumMod val="50000"/>
                  </a:schemeClr>
                </a:solidFill>
                <a:latin typeface="Montserrat" pitchFamily="2" charset="77"/>
              </a:rPr>
              <a:t>A network of growers, both in North America and internationally are licensed to grow and sell Easy Elegance</a:t>
            </a:r>
            <a:r>
              <a:rPr lang="en-US" sz="1800" baseline="30000" dirty="0">
                <a:solidFill>
                  <a:schemeClr val="bg2">
                    <a:lumMod val="50000"/>
                  </a:schemeClr>
                </a:solidFill>
                <a:latin typeface="Montserrat" pitchFamily="2" charset="77"/>
              </a:rPr>
              <a:t>®</a:t>
            </a:r>
            <a:endParaRPr lang="en-US" dirty="0"/>
          </a:p>
        </p:txBody>
      </p:sp>
    </p:spTree>
    <p:extLst>
      <p:ext uri="{BB962C8B-B14F-4D97-AF65-F5344CB8AC3E}">
        <p14:creationId xmlns:p14="http://schemas.microsoft.com/office/powerpoint/2010/main" val="562927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7E78-8968-761B-4E65-B6A307255761}"/>
              </a:ext>
            </a:extLst>
          </p:cNvPr>
          <p:cNvSpPr>
            <a:spLocks noGrp="1"/>
          </p:cNvSpPr>
          <p:nvPr>
            <p:ph type="title"/>
          </p:nvPr>
        </p:nvSpPr>
        <p:spPr>
          <a:xfrm>
            <a:off x="845408" y="891523"/>
            <a:ext cx="10515600" cy="648129"/>
          </a:xfrm>
        </p:spPr>
        <p:txBody>
          <a:bodyPr>
            <a:normAutofit/>
          </a:bodyPr>
          <a:lstStyle/>
          <a:p>
            <a:r>
              <a:rPr lang="en-US" sz="3000" b="1" dirty="0">
                <a:solidFill>
                  <a:srgbClr val="B62655"/>
                </a:solidFill>
                <a:latin typeface="Montserrat" pitchFamily="2" charset="77"/>
              </a:rPr>
              <a:t>Breeding</a:t>
            </a:r>
          </a:p>
        </p:txBody>
      </p:sp>
      <p:sp>
        <p:nvSpPr>
          <p:cNvPr id="3" name="Content Placeholder 2">
            <a:extLst>
              <a:ext uri="{FF2B5EF4-FFF2-40B4-BE49-F238E27FC236}">
                <a16:creationId xmlns:a16="http://schemas.microsoft.com/office/drawing/2014/main" id="{7F325752-2F5C-5501-8779-B2209216AF00}"/>
              </a:ext>
            </a:extLst>
          </p:cNvPr>
          <p:cNvSpPr>
            <a:spLocks noGrp="1"/>
          </p:cNvSpPr>
          <p:nvPr>
            <p:ph idx="10"/>
          </p:nvPr>
        </p:nvSpPr>
        <p:spPr/>
        <p:txBody>
          <a:bodyPr>
            <a:normAutofit/>
          </a:bodyPr>
          <a:lstStyle/>
          <a:p>
            <a:pPr marL="342900" indent="-342900">
              <a:lnSpc>
                <a:spcPct val="100000"/>
              </a:lnSpc>
              <a:buFont typeface="Arial" panose="020B0604020202020204" pitchFamily="34" charset="0"/>
              <a:buChar char="•"/>
            </a:pPr>
            <a:r>
              <a:rPr lang="en-US" sz="2000" dirty="0">
                <a:solidFill>
                  <a:schemeClr val="bg2">
                    <a:lumMod val="50000"/>
                  </a:schemeClr>
                </a:solidFill>
              </a:rPr>
              <a:t>We stopped breeding in Oregon with Ping late in 2008 (the recession had a lot to do with it).  Ping is now breeding at </a:t>
            </a:r>
            <a:r>
              <a:rPr lang="en-US" sz="2000" dirty="0" err="1">
                <a:solidFill>
                  <a:schemeClr val="bg2">
                    <a:lumMod val="50000"/>
                  </a:schemeClr>
                </a:solidFill>
              </a:rPr>
              <a:t>Altmans</a:t>
            </a:r>
            <a:r>
              <a:rPr lang="en-US" sz="2000" dirty="0">
                <a:solidFill>
                  <a:schemeClr val="bg2">
                    <a:lumMod val="50000"/>
                  </a:schemeClr>
                </a:solidFill>
              </a:rPr>
              <a:t> in California.  His favorite Easy Elegance</a:t>
            </a:r>
            <a:r>
              <a:rPr lang="en-US" sz="2000" baseline="30000" dirty="0">
                <a:solidFill>
                  <a:schemeClr val="bg2">
                    <a:lumMod val="50000"/>
                  </a:schemeClr>
                </a:solidFill>
              </a:rPr>
              <a:t>®</a:t>
            </a:r>
            <a:r>
              <a:rPr lang="en-US" sz="2000" dirty="0">
                <a:solidFill>
                  <a:schemeClr val="bg2">
                    <a:lumMod val="50000"/>
                  </a:schemeClr>
                </a:solidFill>
              </a:rPr>
              <a:t> roses (and he is still a huge champion for the brand) are Kiss Me, Sweet Fragrant, Funny Face, Sunrise, Sunset</a:t>
            </a:r>
          </a:p>
          <a:p>
            <a:pPr marL="342900" indent="-342900">
              <a:lnSpc>
                <a:spcPct val="100000"/>
              </a:lnSpc>
              <a:buFont typeface="Arial" panose="020B0604020202020204" pitchFamily="34" charset="0"/>
              <a:buChar char="•"/>
            </a:pPr>
            <a:r>
              <a:rPr lang="en-US" sz="2000" dirty="0">
                <a:solidFill>
                  <a:schemeClr val="bg2">
                    <a:lumMod val="50000"/>
                  </a:schemeClr>
                </a:solidFill>
              </a:rPr>
              <a:t>We now work with both private breeders as well as land grant </a:t>
            </a:r>
            <a:r>
              <a:rPr lang="en-US" sz="2000">
                <a:solidFill>
                  <a:schemeClr val="bg2">
                    <a:lumMod val="50000"/>
                  </a:schemeClr>
                </a:solidFill>
              </a:rPr>
              <a:t>universities.  </a:t>
            </a:r>
            <a:r>
              <a:rPr lang="en-US" sz="2000" dirty="0">
                <a:solidFill>
                  <a:schemeClr val="bg2">
                    <a:lumMod val="50000"/>
                  </a:schemeClr>
                </a:solidFill>
              </a:rPr>
              <a:t>We are looking for a purple hardy shrub rose as well as better whites and yellows.</a:t>
            </a:r>
          </a:p>
          <a:p>
            <a:pPr marL="342900" indent="-342900">
              <a:lnSpc>
                <a:spcPct val="100000"/>
              </a:lnSpc>
              <a:buFont typeface="Arial" panose="020B0604020202020204" pitchFamily="34" charset="0"/>
              <a:buChar char="•"/>
            </a:pPr>
            <a:r>
              <a:rPr lang="en-US" sz="2000" dirty="0">
                <a:solidFill>
                  <a:schemeClr val="bg2">
                    <a:lumMod val="50000"/>
                  </a:schemeClr>
                </a:solidFill>
              </a:rPr>
              <a:t>We have a number of older varieties where the patent is running out within 5-6 years and we will be retiring those varieties and adding in new fresh varieties</a:t>
            </a:r>
          </a:p>
        </p:txBody>
      </p:sp>
    </p:spTree>
    <p:extLst>
      <p:ext uri="{BB962C8B-B14F-4D97-AF65-F5344CB8AC3E}">
        <p14:creationId xmlns:p14="http://schemas.microsoft.com/office/powerpoint/2010/main" val="1923236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148D5-90DB-B61F-7246-BAFE221DA043}"/>
              </a:ext>
            </a:extLst>
          </p:cNvPr>
          <p:cNvSpPr>
            <a:spLocks noGrp="1"/>
          </p:cNvSpPr>
          <p:nvPr>
            <p:ph type="title"/>
          </p:nvPr>
        </p:nvSpPr>
        <p:spPr/>
        <p:txBody>
          <a:bodyPr/>
          <a:lstStyle/>
          <a:p>
            <a:r>
              <a:rPr lang="en-US" dirty="0"/>
              <a:t>TOP 10 EASY ELEGANCE</a:t>
            </a:r>
            <a:r>
              <a:rPr lang="en-US" baseline="30000" dirty="0"/>
              <a:t>®</a:t>
            </a:r>
            <a:r>
              <a:rPr lang="en-US" dirty="0"/>
              <a:t> ROSES</a:t>
            </a:r>
          </a:p>
        </p:txBody>
      </p:sp>
      <p:sp>
        <p:nvSpPr>
          <p:cNvPr id="5" name="TextBox 4">
            <a:extLst>
              <a:ext uri="{FF2B5EF4-FFF2-40B4-BE49-F238E27FC236}">
                <a16:creationId xmlns:a16="http://schemas.microsoft.com/office/drawing/2014/main" id="{833C9BBE-0E02-52B0-BB5A-2558081D0DA0}"/>
              </a:ext>
            </a:extLst>
          </p:cNvPr>
          <p:cNvSpPr txBox="1"/>
          <p:nvPr/>
        </p:nvSpPr>
        <p:spPr>
          <a:xfrm>
            <a:off x="838200" y="3171621"/>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#1 </a:t>
            </a:r>
            <a:r>
              <a:rPr lang="en-US" sz="1200" dirty="0">
                <a:solidFill>
                  <a:schemeClr val="bg2">
                    <a:lumMod val="50000"/>
                  </a:schemeClr>
                </a:solidFill>
                <a:latin typeface="Montserrat" pitchFamily="2" charset="77"/>
              </a:rPr>
              <a:t>Mystic Fairy</a:t>
            </a:r>
            <a:r>
              <a:rPr lang="en-US" sz="1200" baseline="30000" dirty="0">
                <a:solidFill>
                  <a:schemeClr val="bg2">
                    <a:lumMod val="50000"/>
                  </a:schemeClr>
                </a:solidFill>
                <a:latin typeface="Montserrat" pitchFamily="2" charset="77"/>
              </a:rPr>
              <a:t>®</a:t>
            </a:r>
          </a:p>
        </p:txBody>
      </p:sp>
      <p:sp>
        <p:nvSpPr>
          <p:cNvPr id="6" name="TextBox 5">
            <a:extLst>
              <a:ext uri="{FF2B5EF4-FFF2-40B4-BE49-F238E27FC236}">
                <a16:creationId xmlns:a16="http://schemas.microsoft.com/office/drawing/2014/main" id="{159F5935-A0B6-1356-916A-B816CADCDD8C}"/>
              </a:ext>
            </a:extLst>
          </p:cNvPr>
          <p:cNvSpPr txBox="1"/>
          <p:nvPr/>
        </p:nvSpPr>
        <p:spPr>
          <a:xfrm>
            <a:off x="2960204" y="3171621"/>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#2 </a:t>
            </a:r>
            <a:r>
              <a:rPr lang="en-US" sz="1200" dirty="0">
                <a:solidFill>
                  <a:schemeClr val="bg2">
                    <a:lumMod val="50000"/>
                  </a:schemeClr>
                </a:solidFill>
                <a:latin typeface="Montserrat" pitchFamily="2" charset="77"/>
              </a:rPr>
              <a:t>Champagne Wishes</a:t>
            </a:r>
            <a:endParaRPr lang="en-US" sz="1200" baseline="30000" dirty="0">
              <a:solidFill>
                <a:schemeClr val="bg2">
                  <a:lumMod val="50000"/>
                </a:schemeClr>
              </a:solidFill>
              <a:latin typeface="Montserrat" pitchFamily="2" charset="77"/>
            </a:endParaRPr>
          </a:p>
        </p:txBody>
      </p:sp>
      <p:sp>
        <p:nvSpPr>
          <p:cNvPr id="7" name="TextBox 6">
            <a:extLst>
              <a:ext uri="{FF2B5EF4-FFF2-40B4-BE49-F238E27FC236}">
                <a16:creationId xmlns:a16="http://schemas.microsoft.com/office/drawing/2014/main" id="{AA79140A-4CDA-5688-05C1-60F7D9EE4AEE}"/>
              </a:ext>
            </a:extLst>
          </p:cNvPr>
          <p:cNvSpPr txBox="1"/>
          <p:nvPr/>
        </p:nvSpPr>
        <p:spPr>
          <a:xfrm>
            <a:off x="5082208" y="3171621"/>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#3 </a:t>
            </a:r>
            <a:r>
              <a:rPr lang="en-US" sz="1200" dirty="0">
                <a:solidFill>
                  <a:schemeClr val="bg2">
                    <a:lumMod val="50000"/>
                  </a:schemeClr>
                </a:solidFill>
                <a:latin typeface="Montserrat" pitchFamily="2" charset="77"/>
              </a:rPr>
              <a:t>Kashmir</a:t>
            </a:r>
            <a:endParaRPr lang="en-US" sz="1200" baseline="30000" dirty="0">
              <a:solidFill>
                <a:schemeClr val="bg2">
                  <a:lumMod val="50000"/>
                </a:schemeClr>
              </a:solidFill>
              <a:latin typeface="Montserrat" pitchFamily="2" charset="77"/>
            </a:endParaRPr>
          </a:p>
        </p:txBody>
      </p:sp>
      <p:sp>
        <p:nvSpPr>
          <p:cNvPr id="8" name="TextBox 7">
            <a:extLst>
              <a:ext uri="{FF2B5EF4-FFF2-40B4-BE49-F238E27FC236}">
                <a16:creationId xmlns:a16="http://schemas.microsoft.com/office/drawing/2014/main" id="{C4C29EC7-3531-769B-CAFB-BD70F5A57AFD}"/>
              </a:ext>
            </a:extLst>
          </p:cNvPr>
          <p:cNvSpPr txBox="1"/>
          <p:nvPr/>
        </p:nvSpPr>
        <p:spPr>
          <a:xfrm>
            <a:off x="7204212" y="3171621"/>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#4 </a:t>
            </a:r>
            <a:r>
              <a:rPr lang="en-US" sz="1200" dirty="0">
                <a:solidFill>
                  <a:schemeClr val="bg2">
                    <a:lumMod val="50000"/>
                  </a:schemeClr>
                </a:solidFill>
                <a:latin typeface="Montserrat" pitchFamily="2" charset="77"/>
              </a:rPr>
              <a:t>High Voltage</a:t>
            </a:r>
            <a:endParaRPr lang="en-US" sz="1200" baseline="30000" dirty="0">
              <a:solidFill>
                <a:schemeClr val="bg2">
                  <a:lumMod val="50000"/>
                </a:schemeClr>
              </a:solidFill>
              <a:latin typeface="Montserrat" pitchFamily="2" charset="77"/>
            </a:endParaRPr>
          </a:p>
        </p:txBody>
      </p:sp>
      <p:sp>
        <p:nvSpPr>
          <p:cNvPr id="9" name="TextBox 8">
            <a:extLst>
              <a:ext uri="{FF2B5EF4-FFF2-40B4-BE49-F238E27FC236}">
                <a16:creationId xmlns:a16="http://schemas.microsoft.com/office/drawing/2014/main" id="{2DB4F109-3F3B-0AFA-FE21-241752B1245B}"/>
              </a:ext>
            </a:extLst>
          </p:cNvPr>
          <p:cNvSpPr txBox="1"/>
          <p:nvPr/>
        </p:nvSpPr>
        <p:spPr>
          <a:xfrm>
            <a:off x="9326216" y="3171621"/>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#5 </a:t>
            </a:r>
            <a:r>
              <a:rPr lang="en-US" sz="1200" dirty="0">
                <a:solidFill>
                  <a:schemeClr val="bg2">
                    <a:lumMod val="50000"/>
                  </a:schemeClr>
                </a:solidFill>
                <a:latin typeface="Montserrat" pitchFamily="2" charset="77"/>
              </a:rPr>
              <a:t>Coral Cove</a:t>
            </a:r>
            <a:endParaRPr lang="en-US" sz="1200" baseline="30000" dirty="0">
              <a:solidFill>
                <a:schemeClr val="bg2">
                  <a:lumMod val="50000"/>
                </a:schemeClr>
              </a:solidFill>
              <a:latin typeface="Montserrat" pitchFamily="2" charset="77"/>
            </a:endParaRPr>
          </a:p>
        </p:txBody>
      </p:sp>
      <p:sp>
        <p:nvSpPr>
          <p:cNvPr id="10" name="TextBox 9">
            <a:extLst>
              <a:ext uri="{FF2B5EF4-FFF2-40B4-BE49-F238E27FC236}">
                <a16:creationId xmlns:a16="http://schemas.microsoft.com/office/drawing/2014/main" id="{0ECB630D-7FDB-B73C-0818-0BFD9F2247EE}"/>
              </a:ext>
            </a:extLst>
          </p:cNvPr>
          <p:cNvSpPr txBox="1"/>
          <p:nvPr/>
        </p:nvSpPr>
        <p:spPr>
          <a:xfrm>
            <a:off x="838200" y="5595728"/>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#6 </a:t>
            </a:r>
            <a:r>
              <a:rPr lang="en-US" sz="1200" dirty="0">
                <a:solidFill>
                  <a:schemeClr val="bg2">
                    <a:lumMod val="50000"/>
                  </a:schemeClr>
                </a:solidFill>
                <a:latin typeface="Montserrat" pitchFamily="2" charset="77"/>
              </a:rPr>
              <a:t>Sweet Fragrance</a:t>
            </a:r>
            <a:endParaRPr lang="en-US" sz="1200" baseline="30000" dirty="0">
              <a:solidFill>
                <a:schemeClr val="bg2">
                  <a:lumMod val="50000"/>
                </a:schemeClr>
              </a:solidFill>
              <a:latin typeface="Montserrat" pitchFamily="2" charset="77"/>
            </a:endParaRPr>
          </a:p>
        </p:txBody>
      </p:sp>
      <p:sp>
        <p:nvSpPr>
          <p:cNvPr id="11" name="TextBox 10">
            <a:extLst>
              <a:ext uri="{FF2B5EF4-FFF2-40B4-BE49-F238E27FC236}">
                <a16:creationId xmlns:a16="http://schemas.microsoft.com/office/drawing/2014/main" id="{7A1D2E02-EF96-C597-D4E2-41CBE848A504}"/>
              </a:ext>
            </a:extLst>
          </p:cNvPr>
          <p:cNvSpPr txBox="1"/>
          <p:nvPr/>
        </p:nvSpPr>
        <p:spPr>
          <a:xfrm>
            <a:off x="2960204" y="5595728"/>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#7 </a:t>
            </a:r>
            <a:r>
              <a:rPr lang="en-US" sz="1200" dirty="0">
                <a:solidFill>
                  <a:schemeClr val="bg2">
                    <a:lumMod val="50000"/>
                  </a:schemeClr>
                </a:solidFill>
                <a:latin typeface="Montserrat" pitchFamily="2" charset="77"/>
              </a:rPr>
              <a:t>Funny Face</a:t>
            </a:r>
            <a:r>
              <a:rPr lang="en-US" sz="1200" baseline="30000" dirty="0">
                <a:solidFill>
                  <a:schemeClr val="bg2">
                    <a:lumMod val="50000"/>
                  </a:schemeClr>
                </a:solidFill>
                <a:latin typeface="Montserrat" pitchFamily="2" charset="77"/>
              </a:rPr>
              <a:t>™</a:t>
            </a:r>
          </a:p>
        </p:txBody>
      </p:sp>
      <p:sp>
        <p:nvSpPr>
          <p:cNvPr id="12" name="TextBox 11">
            <a:extLst>
              <a:ext uri="{FF2B5EF4-FFF2-40B4-BE49-F238E27FC236}">
                <a16:creationId xmlns:a16="http://schemas.microsoft.com/office/drawing/2014/main" id="{A4F48AE8-9C36-0C4A-B999-8219F7060994}"/>
              </a:ext>
            </a:extLst>
          </p:cNvPr>
          <p:cNvSpPr txBox="1"/>
          <p:nvPr/>
        </p:nvSpPr>
        <p:spPr>
          <a:xfrm>
            <a:off x="5082208" y="5595728"/>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#8 </a:t>
            </a:r>
            <a:r>
              <a:rPr lang="en-US" sz="1200" dirty="0">
                <a:solidFill>
                  <a:schemeClr val="bg2">
                    <a:lumMod val="50000"/>
                  </a:schemeClr>
                </a:solidFill>
                <a:latin typeface="Montserrat" pitchFamily="2" charset="77"/>
              </a:rPr>
              <a:t>Music Box</a:t>
            </a:r>
            <a:endParaRPr lang="en-US" sz="1200" baseline="30000" dirty="0">
              <a:solidFill>
                <a:schemeClr val="bg2">
                  <a:lumMod val="50000"/>
                </a:schemeClr>
              </a:solidFill>
              <a:latin typeface="Montserrat" pitchFamily="2" charset="77"/>
            </a:endParaRPr>
          </a:p>
        </p:txBody>
      </p:sp>
      <p:sp>
        <p:nvSpPr>
          <p:cNvPr id="13" name="TextBox 12">
            <a:extLst>
              <a:ext uri="{FF2B5EF4-FFF2-40B4-BE49-F238E27FC236}">
                <a16:creationId xmlns:a16="http://schemas.microsoft.com/office/drawing/2014/main" id="{C90C5C53-762B-140A-55E1-CF02640F09AD}"/>
              </a:ext>
            </a:extLst>
          </p:cNvPr>
          <p:cNvSpPr txBox="1"/>
          <p:nvPr/>
        </p:nvSpPr>
        <p:spPr>
          <a:xfrm>
            <a:off x="7204212" y="5595728"/>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#9 </a:t>
            </a:r>
            <a:r>
              <a:rPr lang="en-US" sz="1200" dirty="0">
                <a:solidFill>
                  <a:schemeClr val="bg2">
                    <a:lumMod val="50000"/>
                  </a:schemeClr>
                </a:solidFill>
                <a:latin typeface="Montserrat" pitchFamily="2" charset="77"/>
              </a:rPr>
              <a:t>Little Mischief</a:t>
            </a:r>
            <a:endParaRPr lang="en-US" sz="1200" baseline="30000" dirty="0">
              <a:solidFill>
                <a:schemeClr val="bg2">
                  <a:lumMod val="50000"/>
                </a:schemeClr>
              </a:solidFill>
              <a:latin typeface="Montserrat" pitchFamily="2" charset="77"/>
            </a:endParaRPr>
          </a:p>
        </p:txBody>
      </p:sp>
      <p:sp>
        <p:nvSpPr>
          <p:cNvPr id="14" name="TextBox 13">
            <a:extLst>
              <a:ext uri="{FF2B5EF4-FFF2-40B4-BE49-F238E27FC236}">
                <a16:creationId xmlns:a16="http://schemas.microsoft.com/office/drawing/2014/main" id="{02704745-D78A-540C-39EE-3511F337D349}"/>
              </a:ext>
            </a:extLst>
          </p:cNvPr>
          <p:cNvSpPr txBox="1"/>
          <p:nvPr/>
        </p:nvSpPr>
        <p:spPr>
          <a:xfrm>
            <a:off x="9326216" y="5595728"/>
            <a:ext cx="2176670" cy="276999"/>
          </a:xfrm>
          <a:prstGeom prst="rect">
            <a:avLst/>
          </a:prstGeom>
          <a:noFill/>
        </p:spPr>
        <p:txBody>
          <a:bodyPr wrap="square" rtlCol="0">
            <a:spAutoFit/>
          </a:bodyPr>
          <a:lstStyle/>
          <a:p>
            <a:pPr algn="ctr"/>
            <a:r>
              <a:rPr lang="en-US" sz="1200" b="1" dirty="0">
                <a:solidFill>
                  <a:schemeClr val="bg2">
                    <a:lumMod val="50000"/>
                  </a:schemeClr>
                </a:solidFill>
                <a:latin typeface="Montserrat" pitchFamily="2" charset="77"/>
              </a:rPr>
              <a:t>#10 </a:t>
            </a:r>
            <a:r>
              <a:rPr lang="en-US" sz="1200" dirty="0">
                <a:solidFill>
                  <a:schemeClr val="bg2">
                    <a:lumMod val="50000"/>
                  </a:schemeClr>
                </a:solidFill>
                <a:latin typeface="Montserrat" pitchFamily="2" charset="77"/>
              </a:rPr>
              <a:t>Sunrise Sunset</a:t>
            </a:r>
            <a:endParaRPr lang="en-US" sz="1200" baseline="30000" dirty="0">
              <a:solidFill>
                <a:schemeClr val="bg2">
                  <a:lumMod val="50000"/>
                </a:schemeClr>
              </a:solidFill>
              <a:latin typeface="Montserrat" pitchFamily="2" charset="77"/>
            </a:endParaRPr>
          </a:p>
        </p:txBody>
      </p:sp>
      <p:sp>
        <p:nvSpPr>
          <p:cNvPr id="25" name="Rectangle 24">
            <a:extLst>
              <a:ext uri="{FF2B5EF4-FFF2-40B4-BE49-F238E27FC236}">
                <a16:creationId xmlns:a16="http://schemas.microsoft.com/office/drawing/2014/main" id="{2563C209-69E3-380D-34FE-16C6A7ACA3B6}"/>
              </a:ext>
            </a:extLst>
          </p:cNvPr>
          <p:cNvSpPr/>
          <p:nvPr/>
        </p:nvSpPr>
        <p:spPr>
          <a:xfrm>
            <a:off x="1111526" y="1560443"/>
            <a:ext cx="1630017" cy="1540566"/>
          </a:xfrm>
          <a:prstGeom prst="rect">
            <a:avLst/>
          </a:prstGeom>
          <a:blipFill dpi="0" rotWithShape="1">
            <a:blip r:embed="rId2" cstate="email">
              <a:extLst>
                <a:ext uri="{28A0092B-C50C-407E-A947-70E740481C1C}">
                  <a14:useLocalDpi xmlns:a14="http://schemas.microsoft.com/office/drawing/2010/main"/>
                </a:ext>
              </a:extLst>
            </a:blip>
            <a:srcRect/>
            <a:stretch>
              <a:fillRect b="50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C26EEF-768A-EC40-BE34-E9AEB343F38B}"/>
              </a:ext>
            </a:extLst>
          </p:cNvPr>
          <p:cNvSpPr/>
          <p:nvPr/>
        </p:nvSpPr>
        <p:spPr>
          <a:xfrm>
            <a:off x="3230218" y="1560443"/>
            <a:ext cx="1630017" cy="1540566"/>
          </a:xfrm>
          <a:prstGeom prst="rect">
            <a:avLst/>
          </a:prstGeom>
          <a:blipFill dpi="0" rotWithShape="1">
            <a:blip r:embed="rId3" cstate="email">
              <a:extLst>
                <a:ext uri="{28A0092B-C50C-407E-A947-70E740481C1C}">
                  <a14:useLocalDpi xmlns:a14="http://schemas.microsoft.com/office/drawing/2010/main"/>
                </a:ext>
              </a:extLst>
            </a:blip>
            <a:srcRect/>
            <a:stretch>
              <a:fillRect l="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7F8BA5-03C6-DD28-DC6B-543732327517}"/>
              </a:ext>
            </a:extLst>
          </p:cNvPr>
          <p:cNvSpPr/>
          <p:nvPr/>
        </p:nvSpPr>
        <p:spPr>
          <a:xfrm>
            <a:off x="5277678" y="1560443"/>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E4D843-926F-6E10-64FC-DEDB162C84C8}"/>
              </a:ext>
            </a:extLst>
          </p:cNvPr>
          <p:cNvSpPr/>
          <p:nvPr/>
        </p:nvSpPr>
        <p:spPr>
          <a:xfrm>
            <a:off x="7474226" y="1560443"/>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4628BFD-BEDF-BC91-A729-F7EF8CEA2C43}"/>
              </a:ext>
            </a:extLst>
          </p:cNvPr>
          <p:cNvSpPr/>
          <p:nvPr/>
        </p:nvSpPr>
        <p:spPr>
          <a:xfrm>
            <a:off x="9601200" y="1560443"/>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8E01D22-D6C1-4524-78A6-E7D9EB1B539C}"/>
              </a:ext>
            </a:extLst>
          </p:cNvPr>
          <p:cNvSpPr/>
          <p:nvPr/>
        </p:nvSpPr>
        <p:spPr>
          <a:xfrm>
            <a:off x="1111526" y="3925956"/>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9F08476-AFDB-9BCE-7971-7597A0CC6D39}"/>
              </a:ext>
            </a:extLst>
          </p:cNvPr>
          <p:cNvSpPr/>
          <p:nvPr/>
        </p:nvSpPr>
        <p:spPr>
          <a:xfrm>
            <a:off x="3230218" y="3925956"/>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8E05B44-9289-02D3-5966-449E09AFD6A0}"/>
              </a:ext>
            </a:extLst>
          </p:cNvPr>
          <p:cNvSpPr/>
          <p:nvPr/>
        </p:nvSpPr>
        <p:spPr>
          <a:xfrm>
            <a:off x="5277678" y="3925956"/>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33E7BEE-BF9B-8667-F7D4-314AD6473C63}"/>
              </a:ext>
            </a:extLst>
          </p:cNvPr>
          <p:cNvSpPr/>
          <p:nvPr/>
        </p:nvSpPr>
        <p:spPr>
          <a:xfrm>
            <a:off x="7474226" y="3925956"/>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939F92-3B3F-9D72-3359-96B1ED250C60}"/>
              </a:ext>
            </a:extLst>
          </p:cNvPr>
          <p:cNvSpPr/>
          <p:nvPr/>
        </p:nvSpPr>
        <p:spPr>
          <a:xfrm>
            <a:off x="9601200" y="3925956"/>
            <a:ext cx="1630017" cy="1540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4F162425-9413-F11F-D977-95B443CA2F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77678" y="1560443"/>
            <a:ext cx="1630018" cy="1540566"/>
          </a:xfrm>
          <a:prstGeom prst="rect">
            <a:avLst/>
          </a:prstGeom>
        </p:spPr>
      </p:pic>
      <p:pic>
        <p:nvPicPr>
          <p:cNvPr id="38" name="Picture 37" descr="A yellow rose on a stem&#10;&#10;Description automatically generated">
            <a:extLst>
              <a:ext uri="{FF2B5EF4-FFF2-40B4-BE49-F238E27FC236}">
                <a16:creationId xmlns:a16="http://schemas.microsoft.com/office/drawing/2014/main" id="{E229C12D-D5F5-951B-CA65-EEB8C0A2273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74226" y="1560444"/>
            <a:ext cx="1630017" cy="1540566"/>
          </a:xfrm>
          <a:prstGeom prst="rect">
            <a:avLst/>
          </a:prstGeom>
        </p:spPr>
      </p:pic>
      <p:pic>
        <p:nvPicPr>
          <p:cNvPr id="40" name="Picture 39" descr="A close-up of a rose&#10;&#10;Description automatically generated">
            <a:extLst>
              <a:ext uri="{FF2B5EF4-FFF2-40B4-BE49-F238E27FC236}">
                <a16:creationId xmlns:a16="http://schemas.microsoft.com/office/drawing/2014/main" id="{06E2051E-7AAF-28A3-AA74-01AFDF6921B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592918" y="1560443"/>
            <a:ext cx="1630017" cy="1540566"/>
          </a:xfrm>
          <a:prstGeom prst="rect">
            <a:avLst/>
          </a:prstGeom>
        </p:spPr>
      </p:pic>
      <p:pic>
        <p:nvPicPr>
          <p:cNvPr id="42" name="Picture 41" descr="A close up of a pink rose&#10;&#10;Description automatically generated">
            <a:extLst>
              <a:ext uri="{FF2B5EF4-FFF2-40B4-BE49-F238E27FC236}">
                <a16:creationId xmlns:a16="http://schemas.microsoft.com/office/drawing/2014/main" id="{5194D2E3-481A-3E97-41CC-F06F9A9243E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108214" y="3925955"/>
            <a:ext cx="1625048" cy="1540567"/>
          </a:xfrm>
          <a:prstGeom prst="rect">
            <a:avLst/>
          </a:prstGeom>
        </p:spPr>
      </p:pic>
      <p:pic>
        <p:nvPicPr>
          <p:cNvPr id="44" name="Picture 43" descr="A group of pink flowers&#10;&#10;Description automatically generated">
            <a:extLst>
              <a:ext uri="{FF2B5EF4-FFF2-40B4-BE49-F238E27FC236}">
                <a16:creationId xmlns:a16="http://schemas.microsoft.com/office/drawing/2014/main" id="{BF7BB026-CD30-0E29-7ABD-7B88757D15D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230217" y="3925955"/>
            <a:ext cx="1625049" cy="1540566"/>
          </a:xfrm>
          <a:prstGeom prst="rect">
            <a:avLst/>
          </a:prstGeom>
        </p:spPr>
      </p:pic>
      <p:pic>
        <p:nvPicPr>
          <p:cNvPr id="46" name="Picture 45" descr="A close-up of a pink and yellow rose&#10;&#10;Description automatically generated">
            <a:extLst>
              <a:ext uri="{FF2B5EF4-FFF2-40B4-BE49-F238E27FC236}">
                <a16:creationId xmlns:a16="http://schemas.microsoft.com/office/drawing/2014/main" id="{BAEA5C99-3E5F-418E-7CC4-75D8744E231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277678" y="3925956"/>
            <a:ext cx="1630017" cy="1540566"/>
          </a:xfrm>
          <a:prstGeom prst="rect">
            <a:avLst/>
          </a:prstGeom>
        </p:spPr>
      </p:pic>
      <p:pic>
        <p:nvPicPr>
          <p:cNvPr id="48" name="Picture 47" descr="A group of pink flowers&#10;&#10;Description automatically generated">
            <a:extLst>
              <a:ext uri="{FF2B5EF4-FFF2-40B4-BE49-F238E27FC236}">
                <a16:creationId xmlns:a16="http://schemas.microsoft.com/office/drawing/2014/main" id="{301F541A-6169-80F5-50ED-C61C4E094B97}"/>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7474226" y="3925956"/>
            <a:ext cx="1630017" cy="1540566"/>
          </a:xfrm>
          <a:prstGeom prst="rect">
            <a:avLst/>
          </a:prstGeom>
        </p:spPr>
      </p:pic>
      <p:pic>
        <p:nvPicPr>
          <p:cNvPr id="50" name="Picture 49" descr="A close-up of a pink flower&#10;&#10;Description automatically generated">
            <a:extLst>
              <a:ext uri="{FF2B5EF4-FFF2-40B4-BE49-F238E27FC236}">
                <a16:creationId xmlns:a16="http://schemas.microsoft.com/office/drawing/2014/main" id="{88603479-0162-C8E7-CC05-608F14767CAA}"/>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9601200" y="3925955"/>
            <a:ext cx="1621735" cy="1540566"/>
          </a:xfrm>
          <a:prstGeom prst="rect">
            <a:avLst/>
          </a:prstGeom>
        </p:spPr>
      </p:pic>
      <p:sp>
        <p:nvSpPr>
          <p:cNvPr id="3" name="Content Placeholder 2">
            <a:extLst>
              <a:ext uri="{FF2B5EF4-FFF2-40B4-BE49-F238E27FC236}">
                <a16:creationId xmlns:a16="http://schemas.microsoft.com/office/drawing/2014/main" id="{8B655586-71FA-0359-201A-A23D4DD9D9AB}"/>
              </a:ext>
            </a:extLst>
          </p:cNvPr>
          <p:cNvSpPr>
            <a:spLocks noGrp="1"/>
          </p:cNvSpPr>
          <p:nvPr>
            <p:ph idx="10"/>
          </p:nvPr>
        </p:nvSpPr>
        <p:spPr>
          <a:xfrm>
            <a:off x="1108214" y="6413427"/>
            <a:ext cx="10530016" cy="4275438"/>
          </a:xfrm>
        </p:spPr>
        <p:txBody>
          <a:bodyPr>
            <a:normAutofit/>
          </a:bodyPr>
          <a:lstStyle/>
          <a:p>
            <a:pPr>
              <a:lnSpc>
                <a:spcPct val="100000"/>
              </a:lnSpc>
            </a:pPr>
            <a:r>
              <a:rPr lang="en-US" sz="1200" dirty="0">
                <a:solidFill>
                  <a:schemeClr val="bg2">
                    <a:lumMod val="50000"/>
                  </a:schemeClr>
                </a:solidFill>
              </a:rPr>
              <a:t>*Sales based on Bailey Nurseries and Network Growers from 1</a:t>
            </a:r>
            <a:r>
              <a:rPr lang="en-US" sz="1200" baseline="30000" dirty="0">
                <a:solidFill>
                  <a:schemeClr val="bg2">
                    <a:lumMod val="50000"/>
                  </a:schemeClr>
                </a:solidFill>
              </a:rPr>
              <a:t>st</a:t>
            </a:r>
            <a:r>
              <a:rPr lang="en-US" sz="1200" dirty="0">
                <a:solidFill>
                  <a:schemeClr val="bg2">
                    <a:lumMod val="50000"/>
                  </a:schemeClr>
                </a:solidFill>
              </a:rPr>
              <a:t> half of 2024</a:t>
            </a:r>
          </a:p>
        </p:txBody>
      </p:sp>
    </p:spTree>
    <p:extLst>
      <p:ext uri="{BB962C8B-B14F-4D97-AF65-F5344CB8AC3E}">
        <p14:creationId xmlns:p14="http://schemas.microsoft.com/office/powerpoint/2010/main" val="4185256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753702" y="328233"/>
            <a:ext cx="8906722" cy="5942424"/>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All the Rage</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BAIrage</a:t>
            </a:r>
            <a:r>
              <a:rPr lang="en-US" sz="1400" dirty="0">
                <a:effectLst/>
                <a:latin typeface="Montserrat Light" pitchFamily="2" charset="77"/>
              </a:rPr>
              <a:t>’ PP19,945</a:t>
            </a:r>
          </a:p>
          <a:p>
            <a:pPr defTabSz="685783">
              <a:lnSpc>
                <a:spcPct val="100000"/>
              </a:lnSpc>
              <a:spcBef>
                <a:spcPct val="0"/>
              </a:spcBef>
              <a:buFont typeface="Arial"/>
              <a:buNone/>
              <a:defRPr/>
            </a:pPr>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Produces delightful apricot-colored blossoms with yellow centers.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Long bloom period highlights range of colors.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Disease resistant rose with clean foliage to keep the plant looking fresh.</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21215">
                  <a:extLst>
                    <a:ext uri="{9D8B030D-6E8A-4147-A177-3AD203B41FA5}">
                      <a16:colId xmlns:a16="http://schemas.microsoft.com/office/drawing/2014/main" val="216244041"/>
                    </a:ext>
                  </a:extLst>
                </a:gridCol>
                <a:gridCol w="69573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3-5’</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Apricot Blend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45048"/>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dirty="0">
                          <a:latin typeface="+mj-lt"/>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Semi-Double, 3-4”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211875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field of flowers&#10;&#10;Description automatically generated">
            <a:extLst>
              <a:ext uri="{FF2B5EF4-FFF2-40B4-BE49-F238E27FC236}">
                <a16:creationId xmlns:a16="http://schemas.microsoft.com/office/drawing/2014/main" id="{4B719CBF-CF85-1A0D-2D5D-C383C33ED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8367466"/>
          </a:xfrm>
          <a:prstGeom prst="rect">
            <a:avLst/>
          </a:prstGeom>
        </p:spPr>
      </p:pic>
      <p:sp>
        <p:nvSpPr>
          <p:cNvPr id="7" name="Rectangle 6">
            <a:extLst>
              <a:ext uri="{FF2B5EF4-FFF2-40B4-BE49-F238E27FC236}">
                <a16:creationId xmlns:a16="http://schemas.microsoft.com/office/drawing/2014/main" id="{07F3A55B-D9FC-DF68-7D7A-684481306A1E}"/>
              </a:ext>
            </a:extLst>
          </p:cNvPr>
          <p:cNvSpPr/>
          <p:nvPr/>
        </p:nvSpPr>
        <p:spPr>
          <a:xfrm>
            <a:off x="3091070" y="765313"/>
            <a:ext cx="5456582" cy="1272209"/>
          </a:xfrm>
          <a:prstGeom prst="rect">
            <a:avLst/>
          </a:prstGeom>
          <a:solidFill>
            <a:srgbClr val="AF24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3BBA8F-BF08-C362-CA1C-4940913E19A1}"/>
              </a:ext>
            </a:extLst>
          </p:cNvPr>
          <p:cNvSpPr>
            <a:spLocks noGrp="1"/>
          </p:cNvSpPr>
          <p:nvPr>
            <p:ph idx="1"/>
          </p:nvPr>
        </p:nvSpPr>
        <p:spPr>
          <a:xfrm>
            <a:off x="3225248" y="889887"/>
            <a:ext cx="5188226" cy="1023060"/>
          </a:xfrm>
        </p:spPr>
        <p:txBody>
          <a:bodyPr>
            <a:normAutofit/>
          </a:bodyPr>
          <a:lstStyle/>
          <a:p>
            <a:pPr marL="0" indent="0">
              <a:lnSpc>
                <a:spcPct val="100000"/>
              </a:lnSpc>
              <a:buNone/>
            </a:pPr>
            <a:r>
              <a:rPr lang="en-US" sz="2000" dirty="0">
                <a:solidFill>
                  <a:schemeClr val="bg1"/>
                </a:solidFill>
              </a:rPr>
              <a:t>In 1992, breeder Ping Lim, from Taiwan, was hired as a full time rose breeder working at our Yamhill, Oregon farm. </a:t>
            </a:r>
          </a:p>
        </p:txBody>
      </p:sp>
    </p:spTree>
    <p:extLst>
      <p:ext uri="{BB962C8B-B14F-4D97-AF65-F5344CB8AC3E}">
        <p14:creationId xmlns:p14="http://schemas.microsoft.com/office/powerpoint/2010/main" val="3424549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sh with pink flowers&#10;&#10;Description automatically generated with medium confidence">
            <a:extLst>
              <a:ext uri="{FF2B5EF4-FFF2-40B4-BE49-F238E27FC236}">
                <a16:creationId xmlns:a16="http://schemas.microsoft.com/office/drawing/2014/main" id="{25DD77B2-ED30-393A-C030-EF859D5085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 y="10"/>
            <a:ext cx="7370057" cy="6857990"/>
          </a:xfrm>
          <a:prstGeom prst="rect">
            <a:avLst/>
          </a:prstGeom>
        </p:spPr>
      </p:pic>
      <p:pic>
        <p:nvPicPr>
          <p:cNvPr id="7" name="Picture 6" descr="A group of pink flowers&#10;&#10;Description automatically generated">
            <a:extLst>
              <a:ext uri="{FF2B5EF4-FFF2-40B4-BE49-F238E27FC236}">
                <a16:creationId xmlns:a16="http://schemas.microsoft.com/office/drawing/2014/main" id="{E4357E25-6549-299C-6C33-B640622F23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9" name="Picture 8" descr="A field of pink flowers&#10;&#10;Description automatically generated">
            <a:extLst>
              <a:ext uri="{FF2B5EF4-FFF2-40B4-BE49-F238E27FC236}">
                <a16:creationId xmlns:a16="http://schemas.microsoft.com/office/drawing/2014/main" id="{35E08B1F-B1EA-C686-FB94-DFF0C7416E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1823348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764817" y="390018"/>
            <a:ext cx="4884492" cy="5942424"/>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Calypso</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BAIypso</a:t>
            </a:r>
            <a:r>
              <a:rPr lang="en-US" sz="1400" dirty="0">
                <a:effectLst/>
                <a:latin typeface="Montserrat Light" pitchFamily="2" charset="77"/>
              </a:rPr>
              <a:t>’</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Features apricot flowers that rebloom to produce consistent color.</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Glossy foliage is disease resistant and remains attractive all summer.</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Compact size is perfect for a garden or foundational planting.</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21215">
                  <a:extLst>
                    <a:ext uri="{9D8B030D-6E8A-4147-A177-3AD203B41FA5}">
                      <a16:colId xmlns:a16="http://schemas.microsoft.com/office/drawing/2014/main" val="216244041"/>
                    </a:ext>
                  </a:extLst>
                </a:gridCol>
                <a:gridCol w="69573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2’</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Apricot Blend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45048"/>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5-9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Double, 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1563263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nk rose with green leaves&#10;&#10;Description automatically generated with medium confidence">
            <a:extLst>
              <a:ext uri="{FF2B5EF4-FFF2-40B4-BE49-F238E27FC236}">
                <a16:creationId xmlns:a16="http://schemas.microsoft.com/office/drawing/2014/main" id="{6618EE19-5008-C93E-5FB9-94AF78069F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 y="10"/>
            <a:ext cx="7370057" cy="6857990"/>
          </a:xfrm>
          <a:prstGeom prst="rect">
            <a:avLst/>
          </a:prstGeom>
        </p:spPr>
      </p:pic>
      <p:pic>
        <p:nvPicPr>
          <p:cNvPr id="5" name="Picture 4" descr="A close up of a flower&#10;&#10;Description automatically generated with medium confidence">
            <a:extLst>
              <a:ext uri="{FF2B5EF4-FFF2-40B4-BE49-F238E27FC236}">
                <a16:creationId xmlns:a16="http://schemas.microsoft.com/office/drawing/2014/main" id="{10AE0083-69B2-8FC6-E490-54327878EE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7534656" y="1"/>
            <a:ext cx="4657344" cy="3346704"/>
          </a:xfrm>
          <a:prstGeom prst="rect">
            <a:avLst/>
          </a:prstGeom>
        </p:spPr>
      </p:pic>
      <p:pic>
        <p:nvPicPr>
          <p:cNvPr id="9" name="Picture 8" descr="A bush with pink flowers&#10;&#10;Description automatically generated with medium confidence">
            <a:extLst>
              <a:ext uri="{FF2B5EF4-FFF2-40B4-BE49-F238E27FC236}">
                <a16:creationId xmlns:a16="http://schemas.microsoft.com/office/drawing/2014/main" id="{CCAC57B0-A33F-77CD-14EA-BD81A3C0BE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34654" y="3492042"/>
            <a:ext cx="4657346" cy="3403029"/>
          </a:xfrm>
          <a:prstGeom prst="rect">
            <a:avLst/>
          </a:prstGeom>
        </p:spPr>
      </p:pic>
    </p:spTree>
    <p:extLst>
      <p:ext uri="{BB962C8B-B14F-4D97-AF65-F5344CB8AC3E}">
        <p14:creationId xmlns:p14="http://schemas.microsoft.com/office/powerpoint/2010/main" val="2267898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150172" y="376794"/>
            <a:ext cx="6113781" cy="6481206"/>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Champagne Wishes</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BAIcham</a:t>
            </a:r>
            <a:r>
              <a:rPr lang="en-US" sz="1400" dirty="0">
                <a:effectLst/>
                <a:latin typeface="Montserrat Light" pitchFamily="2" charset="77"/>
              </a:rPr>
              <a:t>’</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Clusters of apricot buds open to antique white blooms.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Flowers rebloom of bring consistent color to the garden.</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Medium green foliage contrasts beautifully with the colorful blooms.</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21215">
                  <a:extLst>
                    <a:ext uri="{9D8B030D-6E8A-4147-A177-3AD203B41FA5}">
                      <a16:colId xmlns:a16="http://schemas.microsoft.com/office/drawing/2014/main" val="216244041"/>
                    </a:ext>
                  </a:extLst>
                </a:gridCol>
                <a:gridCol w="69573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White</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45048"/>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4-7</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Full,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2267144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flower with green leaves&#10;&#10;Description automatically generated with medium confidence">
            <a:extLst>
              <a:ext uri="{FF2B5EF4-FFF2-40B4-BE49-F238E27FC236}">
                <a16:creationId xmlns:a16="http://schemas.microsoft.com/office/drawing/2014/main" id="{D4A4ED23-A490-1FA7-DF93-099FED3133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7" name="Picture 6" descr="A close up of a flower&#10;&#10;Description automatically generated with medium confidence">
            <a:extLst>
              <a:ext uri="{FF2B5EF4-FFF2-40B4-BE49-F238E27FC236}">
                <a16:creationId xmlns:a16="http://schemas.microsoft.com/office/drawing/2014/main" id="{F7D9ACA9-9794-46DC-4B8D-91ED1826A7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534656" y="1"/>
            <a:ext cx="4657344" cy="3346704"/>
          </a:xfrm>
          <a:prstGeom prst="rect">
            <a:avLst/>
          </a:prstGeom>
        </p:spPr>
      </p:pic>
      <p:pic>
        <p:nvPicPr>
          <p:cNvPr id="5" name="Picture 4" descr="A close up of white flowers&#10;&#10;Description automatically generated with medium confidence">
            <a:extLst>
              <a:ext uri="{FF2B5EF4-FFF2-40B4-BE49-F238E27FC236}">
                <a16:creationId xmlns:a16="http://schemas.microsoft.com/office/drawing/2014/main" id="{B735E574-01A4-04BB-00AB-FFA20BDB03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976695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45535" y="376794"/>
            <a:ext cx="5923055" cy="6481205"/>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Coral Cove</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BAIove</a:t>
            </a:r>
            <a:r>
              <a:rPr lang="en-US" sz="1400" dirty="0">
                <a:effectLst/>
                <a:latin typeface="Montserrat Light" pitchFamily="2" charset="77"/>
              </a:rPr>
              <a:t>’</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Double blooms are dark pink on the outside, orange and yellow on inside.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Small, rounded form is perfect for walkways or a garden path.</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Named the 2014 Best Shrub Rose by the Portland Rose Society.</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92081"/>
          <a:ext cx="3964000" cy="685800"/>
        </p:xfrm>
        <a:graphic>
          <a:graphicData uri="http://schemas.openxmlformats.org/drawingml/2006/table">
            <a:tbl>
              <a:tblPr firstRow="1" bandRow="1">
                <a:tableStyleId>{5C22544A-7EE6-4342-B048-85BDC9FD1C3A}</a:tableStyleId>
              </a:tblPr>
              <a:tblGrid>
                <a:gridCol w="721215">
                  <a:extLst>
                    <a:ext uri="{9D8B030D-6E8A-4147-A177-3AD203B41FA5}">
                      <a16:colId xmlns:a16="http://schemas.microsoft.com/office/drawing/2014/main" val="216244041"/>
                    </a:ext>
                  </a:extLst>
                </a:gridCol>
                <a:gridCol w="69573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2-3.5’</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Orange-Pink Blend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5164415"/>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Double,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1951111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uquet of pink flowers&#10;&#10;Description automatically generated with low confidence">
            <a:extLst>
              <a:ext uri="{FF2B5EF4-FFF2-40B4-BE49-F238E27FC236}">
                <a16:creationId xmlns:a16="http://schemas.microsoft.com/office/drawing/2014/main" id="{49EC7A3E-DA7C-8764-C929-B1FC0E6C0F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7" name="Picture 6" descr="A close up of a rose&#10;&#10;Description automatically generated with medium confidence">
            <a:extLst>
              <a:ext uri="{FF2B5EF4-FFF2-40B4-BE49-F238E27FC236}">
                <a16:creationId xmlns:a16="http://schemas.microsoft.com/office/drawing/2014/main" id="{8DFFF98D-5E95-FC7F-5D69-031860833C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
          <a:stretch/>
        </p:blipFill>
        <p:spPr>
          <a:xfrm>
            <a:off x="7534656" y="1"/>
            <a:ext cx="4657344" cy="3346704"/>
          </a:xfrm>
          <a:prstGeom prst="rect">
            <a:avLst/>
          </a:prstGeom>
        </p:spPr>
      </p:pic>
      <p:pic>
        <p:nvPicPr>
          <p:cNvPr id="9" name="Picture 8" descr="A group of pink flowers&#10;&#10;Description automatically generated with low confidence">
            <a:extLst>
              <a:ext uri="{FF2B5EF4-FFF2-40B4-BE49-F238E27FC236}">
                <a16:creationId xmlns:a16="http://schemas.microsoft.com/office/drawing/2014/main" id="{B5812CC4-8AF3-98E0-0437-DCDC944C98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7534654" y="3511296"/>
            <a:ext cx="4657346" cy="3346704"/>
          </a:xfrm>
          <a:prstGeom prst="rect">
            <a:avLst/>
          </a:prstGeom>
        </p:spPr>
      </p:pic>
    </p:spTree>
    <p:extLst>
      <p:ext uri="{BB962C8B-B14F-4D97-AF65-F5344CB8AC3E}">
        <p14:creationId xmlns:p14="http://schemas.microsoft.com/office/powerpoint/2010/main" val="1340414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96000" y="507008"/>
            <a:ext cx="6360914" cy="6334629"/>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High Voltage</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BAIage</a:t>
            </a:r>
            <a:r>
              <a:rPr lang="en-US" sz="1400" dirty="0">
                <a:effectLst/>
                <a:latin typeface="Montserrat Light" pitchFamily="2" charset="77"/>
              </a:rPr>
              <a:t>’</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Beautiful clusters of double yellow blooms on sturdy stems.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Perfect plant for the back of a border or an accent.</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Named the Best Shrub rose in 2010 by the Portland Rose Society.</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31154">
                  <a:extLst>
                    <a:ext uri="{9D8B030D-6E8A-4147-A177-3AD203B41FA5}">
                      <a16:colId xmlns:a16="http://schemas.microsoft.com/office/drawing/2014/main" val="216244041"/>
                    </a:ext>
                  </a:extLst>
                </a:gridCol>
                <a:gridCol w="685800">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4-5’</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Medium Yellow</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Double, 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1605549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flower, outdoor, plant&#10;&#10;Description automatically generated">
            <a:extLst>
              <a:ext uri="{FF2B5EF4-FFF2-40B4-BE49-F238E27FC236}">
                <a16:creationId xmlns:a16="http://schemas.microsoft.com/office/drawing/2014/main" id="{C7B9C989-FB94-95A7-4470-6F7E411637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5" name="Content Placeholder 4" descr="A group of yellow flowers&#10;&#10;Description automatically generated with medium confidence">
            <a:extLst>
              <a:ext uri="{FF2B5EF4-FFF2-40B4-BE49-F238E27FC236}">
                <a16:creationId xmlns:a16="http://schemas.microsoft.com/office/drawing/2014/main" id="{8103DE0F-7EA0-21AF-7D3D-B3815292429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4"/>
          <a:stretch/>
        </p:blipFill>
        <p:spPr>
          <a:xfrm>
            <a:off x="7534656" y="1"/>
            <a:ext cx="4657344" cy="3346704"/>
          </a:xfrm>
          <a:prstGeom prst="rect">
            <a:avLst/>
          </a:prstGeom>
        </p:spPr>
      </p:pic>
      <p:pic>
        <p:nvPicPr>
          <p:cNvPr id="9" name="Picture 8" descr="A group of white flowers&#10;&#10;Description automatically generated with medium confidence">
            <a:extLst>
              <a:ext uri="{FF2B5EF4-FFF2-40B4-BE49-F238E27FC236}">
                <a16:creationId xmlns:a16="http://schemas.microsoft.com/office/drawing/2014/main" id="{82808C86-9759-18D6-13AF-DD07FACB4C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403080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504665" y="197606"/>
            <a:ext cx="9404795" cy="6271457"/>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Kashmir</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BAIage</a:t>
            </a:r>
            <a:r>
              <a:rPr lang="en-US" sz="1400" dirty="0">
                <a:effectLst/>
                <a:latin typeface="Montserrat Light" pitchFamily="2" charset="77"/>
              </a:rPr>
              <a:t>’</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Flowers resemble a hybrid tea rose, but the plant is low maintenance</a:t>
            </a:r>
          </a:p>
          <a:p>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Velvet red blossoms are perfect in floral arrangements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Rounded, symmetrical habit is ideal for a bold accent </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11275">
                  <a:extLst>
                    <a:ext uri="{9D8B030D-6E8A-4147-A177-3AD203B41FA5}">
                      <a16:colId xmlns:a16="http://schemas.microsoft.com/office/drawing/2014/main" val="216244041"/>
                    </a:ext>
                  </a:extLst>
                </a:gridCol>
                <a:gridCol w="70567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Red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Very Full,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415223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024098-1BFF-5BF5-02EC-43D43C1D566B}"/>
              </a:ext>
            </a:extLst>
          </p:cNvPr>
          <p:cNvSpPr>
            <a:spLocks noGrp="1"/>
          </p:cNvSpPr>
          <p:nvPr>
            <p:ph idx="10"/>
          </p:nvPr>
        </p:nvSpPr>
        <p:spPr>
          <a:xfrm>
            <a:off x="838200" y="755374"/>
            <a:ext cx="10530016" cy="5311795"/>
          </a:xfrm>
        </p:spPr>
        <p:txBody>
          <a:bodyPr>
            <a:normAutofit lnSpcReduction="10000"/>
          </a:bodyPr>
          <a:lstStyle/>
          <a:p>
            <a:pPr marL="342900" indent="-342900">
              <a:lnSpc>
                <a:spcPct val="100000"/>
              </a:lnSpc>
              <a:buFont typeface="Arial" panose="020B0604020202020204" pitchFamily="34" charset="0"/>
              <a:buChar char="•"/>
            </a:pPr>
            <a:r>
              <a:rPr lang="en-US" sz="2000" dirty="0">
                <a:solidFill>
                  <a:schemeClr val="bg2">
                    <a:lumMod val="50000"/>
                  </a:schemeClr>
                </a:solidFill>
              </a:rPr>
              <a:t>Initially, Jerry and Ping did a lot of crossing using hybrid teas.</a:t>
            </a:r>
          </a:p>
          <a:p>
            <a:pPr marL="342900" indent="-342900">
              <a:lnSpc>
                <a:spcPct val="100000"/>
              </a:lnSpc>
              <a:buFont typeface="Arial" panose="020B0604020202020204" pitchFamily="34" charset="0"/>
              <a:buChar char="•"/>
            </a:pPr>
            <a:r>
              <a:rPr lang="en-US" sz="2000" dirty="0">
                <a:solidFill>
                  <a:schemeClr val="bg2">
                    <a:lumMod val="50000"/>
                  </a:schemeClr>
                </a:solidFill>
              </a:rPr>
              <a:t>But quickly, breeding goals emerged that pivoted the program in a different direction.</a:t>
            </a:r>
          </a:p>
          <a:p>
            <a:pPr marL="342900" indent="-342900">
              <a:lnSpc>
                <a:spcPct val="100000"/>
              </a:lnSpc>
              <a:buFont typeface="Arial" panose="020B0604020202020204" pitchFamily="34" charset="0"/>
              <a:buChar char="•"/>
            </a:pPr>
            <a:r>
              <a:rPr lang="en-US" sz="2000" dirty="0">
                <a:solidFill>
                  <a:schemeClr val="bg2">
                    <a:lumMod val="50000"/>
                  </a:schemeClr>
                </a:solidFill>
              </a:rPr>
              <a:t>Those goals included:  own root roses, zone 4 hardy (Bailey is based in cold Minnesota!), disease resistant, reblooming, good production plants, good garden performers with no need to spray and no winter cover (dieback/crown-hardy types)</a:t>
            </a:r>
          </a:p>
          <a:p>
            <a:pPr marL="342900" indent="-342900">
              <a:lnSpc>
                <a:spcPct val="100000"/>
              </a:lnSpc>
              <a:buFont typeface="Arial" panose="020B0604020202020204" pitchFamily="34" charset="0"/>
              <a:buChar char="•"/>
            </a:pPr>
            <a:r>
              <a:rPr lang="en-US" sz="2000" dirty="0">
                <a:solidFill>
                  <a:schemeClr val="bg2">
                    <a:lumMod val="50000"/>
                  </a:schemeClr>
                </a:solidFill>
              </a:rPr>
              <a:t>Jerry only stayed on as a consultant for a couple of years.  </a:t>
            </a:r>
          </a:p>
          <a:p>
            <a:pPr marL="342900" indent="-342900">
              <a:lnSpc>
                <a:spcPct val="100000"/>
              </a:lnSpc>
              <a:buFont typeface="Arial" panose="020B0604020202020204" pitchFamily="34" charset="0"/>
              <a:buChar char="•"/>
            </a:pPr>
            <a:r>
              <a:rPr lang="en-US" sz="2000" dirty="0">
                <a:solidFill>
                  <a:schemeClr val="bg2">
                    <a:lumMod val="50000"/>
                  </a:schemeClr>
                </a:solidFill>
              </a:rPr>
              <a:t>In the early 2000’s plans were made to develop a rose brand called Easy Elegance. This was in the early days of brands . . . . Do you all remember Flower Carpet rose?</a:t>
            </a:r>
          </a:p>
          <a:p>
            <a:pPr marL="342900" indent="-342900">
              <a:lnSpc>
                <a:spcPct val="100000"/>
              </a:lnSpc>
              <a:buFont typeface="Arial" panose="020B0604020202020204" pitchFamily="34" charset="0"/>
              <a:buChar char="•"/>
            </a:pPr>
            <a:r>
              <a:rPr lang="en-US" sz="2000" dirty="0">
                <a:solidFill>
                  <a:schemeClr val="bg2">
                    <a:lumMod val="50000"/>
                  </a:schemeClr>
                </a:solidFill>
              </a:rPr>
              <a:t>Ping started by making 25,000-30,000 crosses per year and by the end of his breeding program was making 50,000 crosses per year=250,000 seedlings!</a:t>
            </a:r>
          </a:p>
          <a:p>
            <a:pPr marL="342900" indent="-342900">
              <a:lnSpc>
                <a:spcPct val="100000"/>
              </a:lnSpc>
              <a:buFont typeface="Arial" panose="020B0604020202020204" pitchFamily="34" charset="0"/>
              <a:buChar char="•"/>
            </a:pPr>
            <a:r>
              <a:rPr lang="en-US" sz="2000" dirty="0">
                <a:solidFill>
                  <a:schemeClr val="bg2">
                    <a:lumMod val="50000"/>
                  </a:schemeClr>
                </a:solidFill>
              </a:rPr>
              <a:t>All initial testing/trialing was done either in Oregon, or at Leyton Woolf farms (production trials) in Arizona.</a:t>
            </a:r>
          </a:p>
        </p:txBody>
      </p:sp>
    </p:spTree>
    <p:extLst>
      <p:ext uri="{BB962C8B-B14F-4D97-AF65-F5344CB8AC3E}">
        <p14:creationId xmlns:p14="http://schemas.microsoft.com/office/powerpoint/2010/main" val="936614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se&#10;&#10;Description automatically generated">
            <a:extLst>
              <a:ext uri="{FF2B5EF4-FFF2-40B4-BE49-F238E27FC236}">
                <a16:creationId xmlns:a16="http://schemas.microsoft.com/office/drawing/2014/main" id="{2D3E8250-801A-3D89-737B-97AB963432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 y="10"/>
            <a:ext cx="7370057" cy="6857990"/>
          </a:xfrm>
          <a:prstGeom prst="rect">
            <a:avLst/>
          </a:prstGeom>
        </p:spPr>
      </p:pic>
      <p:pic>
        <p:nvPicPr>
          <p:cNvPr id="9" name="Picture 8" descr="A red rose in a field of flowers&#10;&#10;Description automatically generated with low confidence">
            <a:extLst>
              <a:ext uri="{FF2B5EF4-FFF2-40B4-BE49-F238E27FC236}">
                <a16:creationId xmlns:a16="http://schemas.microsoft.com/office/drawing/2014/main" id="{B8D1F0E6-EF49-8DD4-C19D-A96D9F2599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7" name="Picture 6" descr="A picture containing grass, tree, outdoor, flower&#10;&#10;Description automatically generated">
            <a:extLst>
              <a:ext uri="{FF2B5EF4-FFF2-40B4-BE49-F238E27FC236}">
                <a16:creationId xmlns:a16="http://schemas.microsoft.com/office/drawing/2014/main" id="{C55282DA-B782-59CB-7687-25854A870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2803785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504665" y="324448"/>
            <a:ext cx="9404795" cy="6209101"/>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Little Mischief</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BAIief</a:t>
            </a:r>
            <a:r>
              <a:rPr lang="en-US" sz="1400" dirty="0">
                <a:effectLst/>
                <a:latin typeface="Montserrat Light" pitchFamily="2" charset="77"/>
              </a:rPr>
              <a:t>’ PP17,196</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Offers consistent color, hardiness, and disease resistance.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New blooms are deep pink, then become light pink as they age.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Excellent low growing plant in a border, hedge or container.</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21215">
                  <a:extLst>
                    <a:ext uri="{9D8B030D-6E8A-4147-A177-3AD203B41FA5}">
                      <a16:colId xmlns:a16="http://schemas.microsoft.com/office/drawing/2014/main" val="216244041"/>
                    </a:ext>
                  </a:extLst>
                </a:gridCol>
                <a:gridCol w="69573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2-3’</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Deep Pink</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Double, 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4019012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ink flowers&#10;&#10;Description automatically generated with medium confidence">
            <a:extLst>
              <a:ext uri="{FF2B5EF4-FFF2-40B4-BE49-F238E27FC236}">
                <a16:creationId xmlns:a16="http://schemas.microsoft.com/office/drawing/2014/main" id="{A4037B8C-CBDB-4477-835A-CA252213E4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7" name="Picture 6" descr="A field of flowers&#10;&#10;Description automatically generated with medium confidence">
            <a:extLst>
              <a:ext uri="{FF2B5EF4-FFF2-40B4-BE49-F238E27FC236}">
                <a16:creationId xmlns:a16="http://schemas.microsoft.com/office/drawing/2014/main" id="{5AF291C8-4957-9A5C-ACDA-94B73C315A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534656" y="1"/>
            <a:ext cx="4657344" cy="3346704"/>
          </a:xfrm>
          <a:prstGeom prst="rect">
            <a:avLst/>
          </a:prstGeom>
        </p:spPr>
      </p:pic>
      <p:pic>
        <p:nvPicPr>
          <p:cNvPr id="5" name="Picture 4" descr="A group of pink flowers&#10;&#10;Description automatically generated with medium confidence">
            <a:extLst>
              <a:ext uri="{FF2B5EF4-FFF2-40B4-BE49-F238E27FC236}">
                <a16:creationId xmlns:a16="http://schemas.microsoft.com/office/drawing/2014/main" id="{B2E98F58-86D3-537B-4724-9C13AB7E1D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1128615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95176" y="-324450"/>
            <a:ext cx="10291601" cy="6862813"/>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Music Box</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BAIbox</a:t>
            </a:r>
            <a:r>
              <a:rPr lang="en-US" sz="1400" dirty="0">
                <a:effectLst/>
                <a:latin typeface="Montserrat Light" pitchFamily="2" charset="77"/>
              </a:rPr>
              <a:t>’</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Double blossoms feature creamy yellow centers and pink blends. </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Glossy foliage contrasts beautifully with the delicate flowers.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Has excellent disease resistance and is a perfect accent in the garden.</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31154">
                  <a:extLst>
                    <a:ext uri="{9D8B030D-6E8A-4147-A177-3AD203B41FA5}">
                      <a16:colId xmlns:a16="http://schemas.microsoft.com/office/drawing/2014/main" val="216244041"/>
                    </a:ext>
                  </a:extLst>
                </a:gridCol>
                <a:gridCol w="685800">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3-5.5’</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3-4.5’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Yellow Blend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944880"/>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200" b="0" i="0" kern="1200" dirty="0">
                          <a:solidFill>
                            <a:schemeClr val="lt1"/>
                          </a:solidFill>
                          <a:latin typeface="Montserrat" pitchFamily="2" charset="77"/>
                          <a:ea typeface="+mn-ea"/>
                          <a:cs typeface="+mn-cs"/>
                        </a:rPr>
                        <a:t>USDA Hardiness </a:t>
                      </a:r>
                      <a:r>
                        <a:rPr lang="en-US" sz="12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2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2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4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400" b="0" i="0" kern="1200" dirty="0">
                          <a:solidFill>
                            <a:schemeClr val="bg2">
                              <a:lumMod val="50000"/>
                            </a:schemeClr>
                          </a:solidFill>
                          <a:latin typeface="Montserrat" pitchFamily="2" charset="77"/>
                          <a:ea typeface="+mn-ea"/>
                          <a:cs typeface="+mn-cs"/>
                        </a:rPr>
                        <a:t>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400" b="0" i="0" kern="1200" dirty="0">
                          <a:solidFill>
                            <a:schemeClr val="bg2">
                              <a:lumMod val="50000"/>
                            </a:schemeClr>
                          </a:solidFill>
                          <a:latin typeface="Montserrat" pitchFamily="2" charset="77"/>
                          <a:ea typeface="+mn-ea"/>
                          <a:cs typeface="+mn-cs"/>
                        </a:rPr>
                        <a:t>Double, 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151309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ink flowers&#10;&#10;Description automatically generated with medium confidence">
            <a:extLst>
              <a:ext uri="{FF2B5EF4-FFF2-40B4-BE49-F238E27FC236}">
                <a16:creationId xmlns:a16="http://schemas.microsoft.com/office/drawing/2014/main" id="{53E4AFFE-9F8C-BB47-839B-61DD1BFE59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 y="10"/>
            <a:ext cx="7370057" cy="6857990"/>
          </a:xfrm>
          <a:prstGeom prst="rect">
            <a:avLst/>
          </a:prstGeom>
        </p:spPr>
      </p:pic>
      <p:pic>
        <p:nvPicPr>
          <p:cNvPr id="5" name="Picture 4" descr="A close up of a flower&#10;&#10;Description automatically generated">
            <a:extLst>
              <a:ext uri="{FF2B5EF4-FFF2-40B4-BE49-F238E27FC236}">
                <a16:creationId xmlns:a16="http://schemas.microsoft.com/office/drawing/2014/main" id="{1126DFF2-0123-3A82-D424-D5BE70DDE5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
          <a:stretch/>
        </p:blipFill>
        <p:spPr>
          <a:xfrm>
            <a:off x="7534656" y="1"/>
            <a:ext cx="4657344" cy="3346704"/>
          </a:xfrm>
          <a:prstGeom prst="rect">
            <a:avLst/>
          </a:prstGeom>
        </p:spPr>
      </p:pic>
      <p:pic>
        <p:nvPicPr>
          <p:cNvPr id="7" name="Picture 6" descr="A close up of some flowers&#10;&#10;Description automatically generated with medium confidence">
            <a:extLst>
              <a:ext uri="{FF2B5EF4-FFF2-40B4-BE49-F238E27FC236}">
                <a16:creationId xmlns:a16="http://schemas.microsoft.com/office/drawing/2014/main" id="{05C0523E-63D6-AD7F-7D9E-8AA8234078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b="-4"/>
          <a:stretch/>
        </p:blipFill>
        <p:spPr>
          <a:xfrm>
            <a:off x="7534654" y="3511296"/>
            <a:ext cx="4657346" cy="3346704"/>
          </a:xfrm>
          <a:prstGeom prst="rect">
            <a:avLst/>
          </a:prstGeom>
        </p:spPr>
      </p:pic>
    </p:spTree>
    <p:extLst>
      <p:ext uri="{BB962C8B-B14F-4D97-AF65-F5344CB8AC3E}">
        <p14:creationId xmlns:p14="http://schemas.microsoft.com/office/powerpoint/2010/main" val="124484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02058" y="287845"/>
            <a:ext cx="8195671" cy="6430327"/>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My Girl</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BAIgirl</a:t>
            </a:r>
            <a:r>
              <a:rPr lang="en-US" sz="1400" dirty="0">
                <a:effectLst/>
                <a:latin typeface="Montserrat Light" pitchFamily="2" charset="77"/>
              </a:rPr>
              <a:t>’ PP19,952</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Adorable pink flowers are held upright in numerous clusters.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Lush green foliage is highly resistant to black spot.</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Compact, upright habit that looks good in any border.</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01336">
                  <a:extLst>
                    <a:ext uri="{9D8B030D-6E8A-4147-A177-3AD203B41FA5}">
                      <a16:colId xmlns:a16="http://schemas.microsoft.com/office/drawing/2014/main" val="216244041"/>
                    </a:ext>
                  </a:extLst>
                </a:gridCol>
                <a:gridCol w="715618">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3-5’</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3.5-5’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Deep Pink</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Full, 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802482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lant, flower, red, rose&#10;&#10;Description automatically generated">
            <a:extLst>
              <a:ext uri="{FF2B5EF4-FFF2-40B4-BE49-F238E27FC236}">
                <a16:creationId xmlns:a16="http://schemas.microsoft.com/office/drawing/2014/main" id="{949EE02B-9098-D2DA-3EA9-766FA69D17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5" name="Picture 4" descr="A close up of some flowers&#10;&#10;Description automatically generated with medium confidence">
            <a:extLst>
              <a:ext uri="{FF2B5EF4-FFF2-40B4-BE49-F238E27FC236}">
                <a16:creationId xmlns:a16="http://schemas.microsoft.com/office/drawing/2014/main" id="{312AD036-C446-E83B-F355-190AFA330D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b="-4"/>
          <a:stretch/>
        </p:blipFill>
        <p:spPr>
          <a:xfrm>
            <a:off x="7534656" y="1"/>
            <a:ext cx="4657344" cy="3346704"/>
          </a:xfrm>
          <a:prstGeom prst="rect">
            <a:avLst/>
          </a:prstGeom>
        </p:spPr>
      </p:pic>
      <p:pic>
        <p:nvPicPr>
          <p:cNvPr id="9" name="Picture 8" descr="A close up of a rose&#10;&#10;Description automatically generated">
            <a:extLst>
              <a:ext uri="{FF2B5EF4-FFF2-40B4-BE49-F238E27FC236}">
                <a16:creationId xmlns:a16="http://schemas.microsoft.com/office/drawing/2014/main" id="{3D0242D6-1C91-9852-DB01-0EE74F54C2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671866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60212" y="287845"/>
            <a:ext cx="5479363" cy="6430327"/>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lnSpc>
                <a:spcPct val="100000"/>
              </a:lnSpc>
              <a:spcBef>
                <a:spcPct val="0"/>
              </a:spcBef>
              <a:spcAft>
                <a:spcPct val="0"/>
              </a:spcAft>
              <a:buFont typeface="Arial" panose="020B0604020202020204" pitchFamily="34" charset="0"/>
              <a:buNone/>
            </a:pPr>
            <a:r>
              <a:rPr lang="en-US" altLang="en-US" sz="2400" b="1" dirty="0">
                <a:solidFill>
                  <a:srgbClr val="B62554"/>
                </a:solidFill>
                <a:latin typeface="Montserrat Medium" pitchFamily="2" charset="77"/>
              </a:rPr>
              <a:t>Mystic Fairy</a:t>
            </a:r>
            <a:r>
              <a:rPr lang="en-US" altLang="en-US" sz="2400" b="1" baseline="30000" dirty="0">
                <a:solidFill>
                  <a:srgbClr val="B62554"/>
                </a:solidFill>
                <a:latin typeface="Montserrat Medium" pitchFamily="2" charset="77"/>
              </a:rPr>
              <a:t>®</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BAIfairy</a:t>
            </a:r>
            <a:r>
              <a:rPr lang="en-US" sz="1400" dirty="0">
                <a:effectLst/>
                <a:latin typeface="Montserrat Light" pitchFamily="2" charset="77"/>
              </a:rPr>
              <a:t>’ PP16,131</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Brilliant red blooms emerge from massive clusters all summer long.</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New growth is glossy red and matures to glossy dark green leaves.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Resistant to blackspot, mildew, and looks perfect in a border planting.</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01336">
                  <a:extLst>
                    <a:ext uri="{9D8B030D-6E8A-4147-A177-3AD203B41FA5}">
                      <a16:colId xmlns:a16="http://schemas.microsoft.com/office/drawing/2014/main" val="216244041"/>
                    </a:ext>
                  </a:extLst>
                </a:gridCol>
                <a:gridCol w="715618">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3-4’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Red Blend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Full, 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3423835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sh with red flowers&#10;&#10;Description automatically generated with low confidence">
            <a:extLst>
              <a:ext uri="{FF2B5EF4-FFF2-40B4-BE49-F238E27FC236}">
                <a16:creationId xmlns:a16="http://schemas.microsoft.com/office/drawing/2014/main" id="{7A751F64-49B5-510A-1E2E-D0A1B07F6E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9" name="Picture 8" descr="A close up of a rose&#10;&#10;Description automatically generated with medium confidence">
            <a:extLst>
              <a:ext uri="{FF2B5EF4-FFF2-40B4-BE49-F238E27FC236}">
                <a16:creationId xmlns:a16="http://schemas.microsoft.com/office/drawing/2014/main" id="{DC1B3C5C-2022-4CE3-FE6D-5DDF45E0CD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
          <a:stretch/>
        </p:blipFill>
        <p:spPr>
          <a:xfrm>
            <a:off x="7534656" y="1"/>
            <a:ext cx="4657344" cy="3346704"/>
          </a:xfrm>
          <a:prstGeom prst="rect">
            <a:avLst/>
          </a:prstGeom>
        </p:spPr>
      </p:pic>
      <p:pic>
        <p:nvPicPr>
          <p:cNvPr id="5" name="Picture 4" descr="A close up of some flowers&#10;&#10;Description automatically generated with medium confidence">
            <a:extLst>
              <a:ext uri="{FF2B5EF4-FFF2-40B4-BE49-F238E27FC236}">
                <a16:creationId xmlns:a16="http://schemas.microsoft.com/office/drawing/2014/main" id="{22091281-C742-DB2A-EB8A-360E992BC15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3508383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619690" y="277906"/>
            <a:ext cx="5273699" cy="7076917"/>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spcBef>
                <a:spcPct val="0"/>
              </a:spcBef>
              <a:spcAft>
                <a:spcPct val="0"/>
              </a:spcAft>
            </a:pPr>
            <a:r>
              <a:rPr lang="en-US" altLang="en-US" sz="2400" b="1" dirty="0">
                <a:solidFill>
                  <a:srgbClr val="B62554"/>
                </a:solidFill>
                <a:latin typeface="Montserrat Medium" pitchFamily="2" charset="77"/>
              </a:rPr>
              <a:t>Oscar Peterson</a:t>
            </a:r>
            <a:r>
              <a:rPr lang="en-US" sz="2400" b="1" baseline="30000" dirty="0">
                <a:solidFill>
                  <a:srgbClr val="B62555"/>
                </a:solidFill>
                <a:effectLst/>
                <a:latin typeface="Montserrat" pitchFamily="2" charset="77"/>
              </a:rPr>
              <a:t>™</a:t>
            </a:r>
            <a:endParaRPr lang="en-US" altLang="en-US" sz="2400" b="1" dirty="0">
              <a:solidFill>
                <a:srgbClr val="B62554"/>
              </a:solidFill>
              <a:latin typeface="Montserrat Medium" pitchFamily="2" charset="77"/>
            </a:endParaRPr>
          </a:p>
          <a:p>
            <a:r>
              <a:rPr lang="en-US" sz="1400" i="1" dirty="0">
                <a:effectLst/>
                <a:latin typeface="Montserrat Light" pitchFamily="2" charset="77"/>
              </a:rPr>
              <a:t>Rosa</a:t>
            </a:r>
            <a:r>
              <a:rPr lang="en-US" sz="1400" dirty="0">
                <a:effectLst/>
                <a:latin typeface="Montserrat Light" pitchFamily="2" charset="77"/>
              </a:rPr>
              <a:t> ‘AAC333’</a:t>
            </a:r>
          </a:p>
          <a:p>
            <a:endParaRPr lang="en-US" sz="1400"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Produces sprays of semi-double white flowers on a hardy plant.</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Disease resistant foliage is green and contrasts nicely with blooms.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Forms bright orange hips that can be made into jams and jellies.</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01336">
                  <a:extLst>
                    <a:ext uri="{9D8B030D-6E8A-4147-A177-3AD203B41FA5}">
                      <a16:colId xmlns:a16="http://schemas.microsoft.com/office/drawing/2014/main" val="216244041"/>
                    </a:ext>
                  </a:extLst>
                </a:gridCol>
                <a:gridCol w="715618">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2-4’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Creamy White</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3-8</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Semi-Double,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3570337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men standing in a field&#10;&#10;Description automatically generated">
            <a:extLst>
              <a:ext uri="{FF2B5EF4-FFF2-40B4-BE49-F238E27FC236}">
                <a16:creationId xmlns:a16="http://schemas.microsoft.com/office/drawing/2014/main" id="{716D7672-1FBC-6296-29B6-A0290A9AB0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08721"/>
            <a:ext cx="12222965" cy="8319052"/>
          </a:xfrm>
          <a:prstGeom prst="rect">
            <a:avLst/>
          </a:prstGeom>
        </p:spPr>
      </p:pic>
      <p:sp>
        <p:nvSpPr>
          <p:cNvPr id="7" name="Rectangle 6">
            <a:extLst>
              <a:ext uri="{FF2B5EF4-FFF2-40B4-BE49-F238E27FC236}">
                <a16:creationId xmlns:a16="http://schemas.microsoft.com/office/drawing/2014/main" id="{07F3A55B-D9FC-DF68-7D7A-684481306A1E}"/>
              </a:ext>
            </a:extLst>
          </p:cNvPr>
          <p:cNvSpPr/>
          <p:nvPr/>
        </p:nvSpPr>
        <p:spPr>
          <a:xfrm>
            <a:off x="6096000" y="467139"/>
            <a:ext cx="5784573" cy="3051313"/>
          </a:xfrm>
          <a:prstGeom prst="rect">
            <a:avLst/>
          </a:prstGeom>
          <a:solidFill>
            <a:srgbClr val="AF24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3BBA8F-BF08-C362-CA1C-4940913E19A1}"/>
              </a:ext>
            </a:extLst>
          </p:cNvPr>
          <p:cNvSpPr>
            <a:spLocks noGrp="1"/>
          </p:cNvSpPr>
          <p:nvPr>
            <p:ph idx="1"/>
          </p:nvPr>
        </p:nvSpPr>
        <p:spPr>
          <a:xfrm>
            <a:off x="6230178" y="591712"/>
            <a:ext cx="5541065" cy="2797531"/>
          </a:xfrm>
        </p:spPr>
        <p:txBody>
          <a:bodyPr>
            <a:noAutofit/>
          </a:bodyPr>
          <a:lstStyle/>
          <a:p>
            <a:pPr marL="0" indent="0">
              <a:lnSpc>
                <a:spcPct val="100000"/>
              </a:lnSpc>
              <a:buNone/>
            </a:pPr>
            <a:r>
              <a:rPr lang="en-US" sz="2000" dirty="0">
                <a:solidFill>
                  <a:schemeClr val="bg1"/>
                </a:solidFill>
              </a:rPr>
              <a:t>Throughout the 90’s and into the 2000’s, Bailey staff from Minnesota made the trek to Oregon to walk the field rows of rose seedlings with Ping.  On the right is Don Selinger, manager of Planning and Administration and one of the driving forces behind the rose program.  In the middle is Ping, on the left is Dan Bailey, sales manager.</a:t>
            </a:r>
          </a:p>
        </p:txBody>
      </p:sp>
    </p:spTree>
    <p:extLst>
      <p:ext uri="{BB962C8B-B14F-4D97-AF65-F5344CB8AC3E}">
        <p14:creationId xmlns:p14="http://schemas.microsoft.com/office/powerpoint/2010/main" val="36433950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white flowers&#10;&#10;Description automatically generated">
            <a:extLst>
              <a:ext uri="{FF2B5EF4-FFF2-40B4-BE49-F238E27FC236}">
                <a16:creationId xmlns:a16="http://schemas.microsoft.com/office/drawing/2014/main" id="{D6409535-741E-57D0-E6E1-D487DD8BC65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5" name="Picture 4">
            <a:extLst>
              <a:ext uri="{FF2B5EF4-FFF2-40B4-BE49-F238E27FC236}">
                <a16:creationId xmlns:a16="http://schemas.microsoft.com/office/drawing/2014/main" id="{48249F72-0D4B-8DDA-5D24-A1A7676F863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9" name="Picture 8">
            <a:extLst>
              <a:ext uri="{FF2B5EF4-FFF2-40B4-BE49-F238E27FC236}">
                <a16:creationId xmlns:a16="http://schemas.microsoft.com/office/drawing/2014/main" id="{4EA5DC49-C67A-AA8A-01B0-33B48B14CE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34654" y="3511296"/>
            <a:ext cx="4657346" cy="3346704"/>
          </a:xfrm>
          <a:prstGeom prst="rect">
            <a:avLst/>
          </a:prstGeom>
        </p:spPr>
      </p:pic>
    </p:spTree>
    <p:extLst>
      <p:ext uri="{BB962C8B-B14F-4D97-AF65-F5344CB8AC3E}">
        <p14:creationId xmlns:p14="http://schemas.microsoft.com/office/powerpoint/2010/main" val="3105638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70777" y="764526"/>
            <a:ext cx="5969873" cy="5804480"/>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385542"/>
          </a:xfrm>
          <a:prstGeom prst="rect">
            <a:avLst/>
          </a:prstGeom>
        </p:spPr>
        <p:txBody>
          <a:bodyPr wrap="square">
            <a:spAutoFit/>
          </a:bodyPr>
          <a:lstStyle/>
          <a:p>
            <a:pPr fontAlgn="base">
              <a:spcBef>
                <a:spcPct val="0"/>
              </a:spcBef>
              <a:spcAft>
                <a:spcPct val="0"/>
              </a:spcAft>
            </a:pPr>
            <a:r>
              <a:rPr lang="en-US" altLang="en-US" sz="2400" b="1" dirty="0">
                <a:solidFill>
                  <a:srgbClr val="B62554"/>
                </a:solidFill>
                <a:latin typeface="Montserrat Medium" pitchFamily="2" charset="77"/>
              </a:rPr>
              <a:t>Paint the Town</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BAItown</a:t>
            </a:r>
            <a:r>
              <a:rPr lang="en-US" sz="1400" dirty="0">
                <a:effectLst/>
                <a:latin typeface="Montserrat Light" pitchFamily="2" charset="77"/>
              </a:rPr>
              <a:t>’ PP18,060</a:t>
            </a:r>
          </a:p>
          <a:p>
            <a:endParaRPr lang="en-US" sz="1400" dirty="0">
              <a:solidFill>
                <a:schemeClr val="bg2">
                  <a:lumMod val="50000"/>
                </a:schemeClr>
              </a:solidFill>
              <a:latin typeface="Montserrat Ligh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Stunning red blooms carpet this rose all season long.</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Glossy foliage is disease resistant, and contrasts nicely with flowers.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Features a spreading to mounded shape, perfect for containers and borders.</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11275">
                  <a:extLst>
                    <a:ext uri="{9D8B030D-6E8A-4147-A177-3AD203B41FA5}">
                      <a16:colId xmlns:a16="http://schemas.microsoft.com/office/drawing/2014/main" val="216244041"/>
                    </a:ext>
                  </a:extLst>
                </a:gridCol>
                <a:gridCol w="70567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2-3’</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Medium Red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Double, 3.5’’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2990196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bouquet, red&#10;&#10;Description automatically generated">
            <a:extLst>
              <a:ext uri="{FF2B5EF4-FFF2-40B4-BE49-F238E27FC236}">
                <a16:creationId xmlns:a16="http://schemas.microsoft.com/office/drawing/2014/main" id="{E5186FD2-BC6A-F379-55E2-A861B5829F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7" name="Picture 6" descr="A red rose with green leaves&#10;&#10;Description automatically generated with medium confidence">
            <a:extLst>
              <a:ext uri="{FF2B5EF4-FFF2-40B4-BE49-F238E27FC236}">
                <a16:creationId xmlns:a16="http://schemas.microsoft.com/office/drawing/2014/main" id="{32089AAD-336E-53ED-6A35-1F718CBAB3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534656" y="1"/>
            <a:ext cx="4657344" cy="3346704"/>
          </a:xfrm>
          <a:prstGeom prst="rect">
            <a:avLst/>
          </a:prstGeom>
        </p:spPr>
      </p:pic>
      <p:pic>
        <p:nvPicPr>
          <p:cNvPr id="9" name="Picture 8">
            <a:extLst>
              <a:ext uri="{FF2B5EF4-FFF2-40B4-BE49-F238E27FC236}">
                <a16:creationId xmlns:a16="http://schemas.microsoft.com/office/drawing/2014/main" id="{4D1E3DBB-DD3F-B26A-B4C2-EF2388A882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34654" y="3511296"/>
            <a:ext cx="4657346" cy="3346704"/>
          </a:xfrm>
          <a:prstGeom prst="rect">
            <a:avLst/>
          </a:prstGeom>
        </p:spPr>
      </p:pic>
    </p:spTree>
    <p:extLst>
      <p:ext uri="{BB962C8B-B14F-4D97-AF65-F5344CB8AC3E}">
        <p14:creationId xmlns:p14="http://schemas.microsoft.com/office/powerpoint/2010/main" val="3213979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81224" y="159706"/>
            <a:ext cx="5727395" cy="6408447"/>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spcBef>
                <a:spcPct val="0"/>
              </a:spcBef>
              <a:spcAft>
                <a:spcPct val="0"/>
              </a:spcAft>
            </a:pPr>
            <a:r>
              <a:rPr lang="en-US" altLang="en-US" sz="2400" b="1" dirty="0" err="1">
                <a:solidFill>
                  <a:srgbClr val="B62554"/>
                </a:solidFill>
                <a:latin typeface="Montserrat Medium" pitchFamily="2" charset="77"/>
              </a:rPr>
              <a:t>Pinktopia</a:t>
            </a:r>
            <a:endParaRPr lang="en-US" altLang="en-US" sz="2400" b="1" dirty="0">
              <a:solidFill>
                <a:srgbClr val="B62554"/>
              </a:solidFill>
              <a:latin typeface="Montserrat Medium" pitchFamily="2" charset="77"/>
            </a:endParaRP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BAImas</a:t>
            </a:r>
            <a:r>
              <a:rPr lang="en-US" sz="1400" dirty="0">
                <a:effectLst/>
                <a:latin typeface="Montserrat Light" pitchFamily="2" charset="77"/>
              </a:rPr>
              <a:t>’</a:t>
            </a:r>
          </a:p>
          <a:p>
            <a:endParaRPr lang="en-US" sz="1400" dirty="0">
              <a:solidFill>
                <a:schemeClr val="bg2">
                  <a:lumMod val="50000"/>
                </a:schemeClr>
              </a:solidFill>
              <a:latin typeface="Montserrat Ligh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Clusters of reblooming pink flowers cover this plant.</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Lustrous foliage is dark green and disease resistant.</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Compact habit that is excellent for an accent or hedge.</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41093">
                  <a:extLst>
                    <a:ext uri="{9D8B030D-6E8A-4147-A177-3AD203B41FA5}">
                      <a16:colId xmlns:a16="http://schemas.microsoft.com/office/drawing/2014/main" val="216244041"/>
                    </a:ext>
                  </a:extLst>
                </a:gridCol>
                <a:gridCol w="675861">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Medium Pink</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Semi-Double,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2029197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ink flowers&#10;&#10;Description automatically generated with medium confidence">
            <a:extLst>
              <a:ext uri="{FF2B5EF4-FFF2-40B4-BE49-F238E27FC236}">
                <a16:creationId xmlns:a16="http://schemas.microsoft.com/office/drawing/2014/main" id="{E35DC906-CEAF-4D08-388F-D20F0E5A27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9" name="Picture 8" descr="A picture containing outdoor, flower, plant, pot&#10;&#10;Description automatically generated">
            <a:extLst>
              <a:ext uri="{FF2B5EF4-FFF2-40B4-BE49-F238E27FC236}">
                <a16:creationId xmlns:a16="http://schemas.microsoft.com/office/drawing/2014/main" id="{B67BB810-EECE-5916-74EB-1FE5883779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534656" y="1"/>
            <a:ext cx="4657344" cy="3346704"/>
          </a:xfrm>
          <a:prstGeom prst="rect">
            <a:avLst/>
          </a:prstGeom>
        </p:spPr>
      </p:pic>
      <p:pic>
        <p:nvPicPr>
          <p:cNvPr id="7" name="Picture 6" descr="A group of pink flowers&#10;&#10;Description automatically generated with medium confidence">
            <a:extLst>
              <a:ext uri="{FF2B5EF4-FFF2-40B4-BE49-F238E27FC236}">
                <a16:creationId xmlns:a16="http://schemas.microsoft.com/office/drawing/2014/main" id="{3F0D6759-26AF-5703-EB86-162E1DD030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2133170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579103" y="159706"/>
            <a:ext cx="5131637" cy="6408447"/>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spcBef>
                <a:spcPct val="0"/>
              </a:spcBef>
              <a:spcAft>
                <a:spcPct val="0"/>
              </a:spcAft>
            </a:pPr>
            <a:r>
              <a:rPr lang="en-US" altLang="en-US" sz="2400" b="1" dirty="0">
                <a:solidFill>
                  <a:srgbClr val="B62554"/>
                </a:solidFill>
                <a:latin typeface="Montserrat Medium" pitchFamily="2" charset="77"/>
              </a:rPr>
              <a:t>Screaming Neon Red</a:t>
            </a:r>
            <a:r>
              <a:rPr lang="en-US" sz="2400" b="1" baseline="30000" dirty="0">
                <a:solidFill>
                  <a:srgbClr val="B62555"/>
                </a:solidFill>
                <a:effectLst/>
                <a:latin typeface="Montserrat" pitchFamily="2" charset="77"/>
              </a:rPr>
              <a:t>™</a:t>
            </a:r>
            <a:endParaRPr lang="en-US" altLang="en-US" sz="2400" b="1" dirty="0">
              <a:solidFill>
                <a:srgbClr val="B62554"/>
              </a:solidFill>
              <a:latin typeface="Montserrat Medium" pitchFamily="2" charset="77"/>
            </a:endParaRP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BAIneon</a:t>
            </a:r>
            <a:r>
              <a:rPr lang="en-US" sz="1400" dirty="0">
                <a:effectLst/>
                <a:latin typeface="Montserrat Light" pitchFamily="2" charset="77"/>
              </a:rPr>
              <a:t>’</a:t>
            </a:r>
          </a:p>
          <a:p>
            <a:endParaRPr lang="en-US" sz="1400" dirty="0">
              <a:solidFill>
                <a:schemeClr val="bg2">
                  <a:lumMod val="50000"/>
                </a:schemeClr>
              </a:solidFill>
              <a:latin typeface="Montserrat Ligh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Boasts intense color and superior performance.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Red blooms contrast beautifully with the disease-resistant foliage.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Compact shape is perfect for an accent or mass planting.</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51032">
                  <a:extLst>
                    <a:ext uri="{9D8B030D-6E8A-4147-A177-3AD203B41FA5}">
                      <a16:colId xmlns:a16="http://schemas.microsoft.com/office/drawing/2014/main" val="216244041"/>
                    </a:ext>
                  </a:extLst>
                </a:gridCol>
                <a:gridCol w="665922">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Medium Red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Single, 2-2.5”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2069283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sh of red berries&#10;&#10;Description automatically generated with low confidence">
            <a:extLst>
              <a:ext uri="{FF2B5EF4-FFF2-40B4-BE49-F238E27FC236}">
                <a16:creationId xmlns:a16="http://schemas.microsoft.com/office/drawing/2014/main" id="{D252010D-E04B-018C-3345-12EE5ADDB4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7" name="Picture 6" descr="A red flower with yellow center&#10;&#10;Description automatically generated with low confidence">
            <a:extLst>
              <a:ext uri="{FF2B5EF4-FFF2-40B4-BE49-F238E27FC236}">
                <a16:creationId xmlns:a16="http://schemas.microsoft.com/office/drawing/2014/main" id="{5DF044C2-CD8C-B461-4C6D-DB0CB6FD94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
          <a:stretch/>
        </p:blipFill>
        <p:spPr>
          <a:xfrm>
            <a:off x="7534656" y="1"/>
            <a:ext cx="4657344" cy="3346704"/>
          </a:xfrm>
          <a:prstGeom prst="rect">
            <a:avLst/>
          </a:prstGeom>
        </p:spPr>
      </p:pic>
      <p:pic>
        <p:nvPicPr>
          <p:cNvPr id="9" name="Picture 8" descr="A pot of red flowers&#10;&#10;Description automatically generated with medium confidence">
            <a:extLst>
              <a:ext uri="{FF2B5EF4-FFF2-40B4-BE49-F238E27FC236}">
                <a16:creationId xmlns:a16="http://schemas.microsoft.com/office/drawing/2014/main" id="{3EDA77C8-22B6-2A68-4694-78F52BE326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7534654" y="3511296"/>
            <a:ext cx="4657346" cy="3346704"/>
          </a:xfrm>
          <a:prstGeom prst="rect">
            <a:avLst/>
          </a:prstGeom>
        </p:spPr>
      </p:pic>
    </p:spTree>
    <p:extLst>
      <p:ext uri="{BB962C8B-B14F-4D97-AF65-F5344CB8AC3E}">
        <p14:creationId xmlns:p14="http://schemas.microsoft.com/office/powerpoint/2010/main" val="1285645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27275" y="623671"/>
            <a:ext cx="5969873" cy="5746763"/>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spcBef>
                <a:spcPct val="0"/>
              </a:spcBef>
              <a:spcAft>
                <a:spcPct val="0"/>
              </a:spcAft>
            </a:pPr>
            <a:r>
              <a:rPr lang="en-US" altLang="en-US" sz="2400" b="1" dirty="0">
                <a:solidFill>
                  <a:srgbClr val="B62554"/>
                </a:solidFill>
                <a:latin typeface="Montserrat Medium" pitchFamily="2" charset="77"/>
              </a:rPr>
              <a:t>Sunrise Sunset</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BAIset</a:t>
            </a:r>
            <a:r>
              <a:rPr lang="en-US" sz="1400" dirty="0">
                <a:effectLst/>
                <a:latin typeface="Montserrat Light" pitchFamily="2" charset="77"/>
              </a:rPr>
              <a:t>’ PP16,770</a:t>
            </a:r>
          </a:p>
          <a:p>
            <a:endParaRPr lang="en-US" sz="1400" dirty="0">
              <a:solidFill>
                <a:schemeClr val="bg2">
                  <a:lumMod val="50000"/>
                </a:schemeClr>
              </a:solidFill>
              <a:latin typeface="Montserrat Ligh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Multicolored blend of bright fuchsia-pink blooms with apricot centers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Everblooming habit contrasts beautifully with disease resistant foliage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Wonderful ground cover for cool and warm climates</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41093">
                  <a:extLst>
                    <a:ext uri="{9D8B030D-6E8A-4147-A177-3AD203B41FA5}">
                      <a16:colId xmlns:a16="http://schemas.microsoft.com/office/drawing/2014/main" val="216244041"/>
                    </a:ext>
                  </a:extLst>
                </a:gridCol>
                <a:gridCol w="675861">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3-6’</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4-7’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Pink Blend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Semi-Double, 2-2.5”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1435992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sh of pink flowers&#10;&#10;Description automatically generated with medium confidence">
            <a:extLst>
              <a:ext uri="{FF2B5EF4-FFF2-40B4-BE49-F238E27FC236}">
                <a16:creationId xmlns:a16="http://schemas.microsoft.com/office/drawing/2014/main" id="{5A9F90E0-DFBB-6C3B-5494-9991D58696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7" name="Picture 6" descr="A group of pink flowers&#10;&#10;Description automatically generated">
            <a:extLst>
              <a:ext uri="{FF2B5EF4-FFF2-40B4-BE49-F238E27FC236}">
                <a16:creationId xmlns:a16="http://schemas.microsoft.com/office/drawing/2014/main" id="{5409B1AF-ED43-8B86-C2B8-49F1BCB3B4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9" name="Picture 8" descr="A group of pink flowers&#10;&#10;Description automatically generated">
            <a:extLst>
              <a:ext uri="{FF2B5EF4-FFF2-40B4-BE49-F238E27FC236}">
                <a16:creationId xmlns:a16="http://schemas.microsoft.com/office/drawing/2014/main" id="{30276A40-8AF8-72B3-4C5A-5C54F285BE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b="-4"/>
          <a:stretch/>
        </p:blipFill>
        <p:spPr>
          <a:xfrm>
            <a:off x="7534654" y="3511296"/>
            <a:ext cx="4657346" cy="3346704"/>
          </a:xfrm>
          <a:prstGeom prst="rect">
            <a:avLst/>
          </a:prstGeom>
        </p:spPr>
      </p:pic>
    </p:spTree>
    <p:extLst>
      <p:ext uri="{BB962C8B-B14F-4D97-AF65-F5344CB8AC3E}">
        <p14:creationId xmlns:p14="http://schemas.microsoft.com/office/powerpoint/2010/main" val="1059575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57382" y="134148"/>
            <a:ext cx="6186868" cy="6455495"/>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spcBef>
                <a:spcPct val="0"/>
              </a:spcBef>
              <a:spcAft>
                <a:spcPct val="0"/>
              </a:spcAft>
            </a:pPr>
            <a:r>
              <a:rPr lang="en-US" altLang="en-US" sz="2400" b="1" dirty="0">
                <a:solidFill>
                  <a:srgbClr val="B62554"/>
                </a:solidFill>
                <a:latin typeface="Montserrat Medium" pitchFamily="2" charset="77"/>
              </a:rPr>
              <a:t>Super Hero</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BAIsuhe</a:t>
            </a:r>
            <a:r>
              <a:rPr lang="en-US" sz="1400" dirty="0">
                <a:effectLst/>
                <a:latin typeface="Montserrat Light" pitchFamily="2" charset="77"/>
              </a:rPr>
              <a:t>’ PP20,486</a:t>
            </a:r>
          </a:p>
          <a:p>
            <a:endParaRPr lang="en-US" sz="1400" dirty="0">
              <a:solidFill>
                <a:schemeClr val="bg2">
                  <a:lumMod val="50000"/>
                </a:schemeClr>
              </a:solidFill>
              <a:latin typeface="Montserrat Ligh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Durable low maintenance rose with clusters of red blossoms.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Medium to dark foliage is clean and disease resistant.</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Compact shrub for a border or foundation in cool and warm regions.</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21215">
                  <a:extLst>
                    <a:ext uri="{9D8B030D-6E8A-4147-A177-3AD203B41FA5}">
                      <a16:colId xmlns:a16="http://schemas.microsoft.com/office/drawing/2014/main" val="216244041"/>
                    </a:ext>
                  </a:extLst>
                </a:gridCol>
                <a:gridCol w="69573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3-6’</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3-6’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Red</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4-9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Full, 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382175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group of men in a greenhouse&#10;&#10;Description automatically generated">
            <a:extLst>
              <a:ext uri="{FF2B5EF4-FFF2-40B4-BE49-F238E27FC236}">
                <a16:creationId xmlns:a16="http://schemas.microsoft.com/office/drawing/2014/main" id="{073B88A7-2764-1B9C-C8C8-F5F08ECCA72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p:blipFill>
        <p:spPr>
          <a:xfrm>
            <a:off x="847370" y="1792288"/>
            <a:ext cx="5061660" cy="4275137"/>
          </a:xfrm>
        </p:spPr>
      </p:pic>
      <p:pic>
        <p:nvPicPr>
          <p:cNvPr id="8" name="Content Placeholder 7" descr="A group of men standing in a room&#10;&#10;Description automatically generated">
            <a:extLst>
              <a:ext uri="{FF2B5EF4-FFF2-40B4-BE49-F238E27FC236}">
                <a16:creationId xmlns:a16="http://schemas.microsoft.com/office/drawing/2014/main" id="{FB7778C4-BCC8-88AD-19AA-5C709F319A20}"/>
              </a:ext>
            </a:extLst>
          </p:cNvPr>
          <p:cNvPicPr>
            <a:picLocks noGrp="1" noChangeAspect="1"/>
          </p:cNvPicPr>
          <p:nvPr>
            <p:ph idx="10"/>
          </p:nvPr>
        </p:nvPicPr>
        <p:blipFill>
          <a:blip r:embed="rId3" cstate="email">
            <a:extLst>
              <a:ext uri="{28A0092B-C50C-407E-A947-70E740481C1C}">
                <a14:useLocalDpi xmlns:a14="http://schemas.microsoft.com/office/drawing/2010/main"/>
              </a:ext>
            </a:extLst>
          </a:blip>
          <a:stretch/>
        </p:blipFill>
        <p:spPr>
          <a:xfrm>
            <a:off x="6298421" y="1792288"/>
            <a:ext cx="5059333" cy="4275137"/>
          </a:xfrm>
        </p:spPr>
      </p:pic>
      <p:sp>
        <p:nvSpPr>
          <p:cNvPr id="5" name="Text Placeholder 4">
            <a:extLst>
              <a:ext uri="{FF2B5EF4-FFF2-40B4-BE49-F238E27FC236}">
                <a16:creationId xmlns:a16="http://schemas.microsoft.com/office/drawing/2014/main" id="{64EF34AE-4331-BC0B-2468-A5FA9D9CA01A}"/>
              </a:ext>
            </a:extLst>
          </p:cNvPr>
          <p:cNvSpPr>
            <a:spLocks noGrp="1"/>
          </p:cNvSpPr>
          <p:nvPr>
            <p:ph type="body" sz="quarter" idx="11"/>
          </p:nvPr>
        </p:nvSpPr>
        <p:spPr>
          <a:xfrm>
            <a:off x="838200" y="790576"/>
            <a:ext cx="10382026" cy="867504"/>
          </a:xfrm>
        </p:spPr>
        <p:txBody>
          <a:bodyPr>
            <a:normAutofit/>
          </a:bodyPr>
          <a:lstStyle/>
          <a:p>
            <a:pPr>
              <a:lnSpc>
                <a:spcPct val="100000"/>
              </a:lnSpc>
            </a:pPr>
            <a:r>
              <a:rPr lang="en-US" sz="1800" dirty="0">
                <a:solidFill>
                  <a:schemeClr val="bg2">
                    <a:lumMod val="50000"/>
                  </a:schemeClr>
                </a:solidFill>
              </a:rPr>
              <a:t>Seed was collected and germinated in greenhouses in the propagation area. Ping inoculated all seedlings with strains of black spot to eliminate susceptible varieties. </a:t>
            </a:r>
          </a:p>
        </p:txBody>
      </p:sp>
    </p:spTree>
    <p:extLst>
      <p:ext uri="{BB962C8B-B14F-4D97-AF65-F5344CB8AC3E}">
        <p14:creationId xmlns:p14="http://schemas.microsoft.com/office/powerpoint/2010/main" val="1662383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red flowers&#10;&#10;Description automatically generated with medium confidence">
            <a:extLst>
              <a:ext uri="{FF2B5EF4-FFF2-40B4-BE49-F238E27FC236}">
                <a16:creationId xmlns:a16="http://schemas.microsoft.com/office/drawing/2014/main" id="{E5373024-9932-EAF9-0981-82C46EC346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5" name="Picture 4" descr="A close up of a flower&#10;&#10;Description automatically generated">
            <a:extLst>
              <a:ext uri="{FF2B5EF4-FFF2-40B4-BE49-F238E27FC236}">
                <a16:creationId xmlns:a16="http://schemas.microsoft.com/office/drawing/2014/main" id="{E5194B6B-BD5B-1C14-FA74-F5B8764EF3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7" name="Picture 6" descr="A picture containing outdoor, tree, flower, grass&#10;&#10;Description automatically generated">
            <a:extLst>
              <a:ext uri="{FF2B5EF4-FFF2-40B4-BE49-F238E27FC236}">
                <a16:creationId xmlns:a16="http://schemas.microsoft.com/office/drawing/2014/main" id="{09F1E698-88DF-B486-B196-E1D71BBDD0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7534654" y="3511296"/>
            <a:ext cx="4657346" cy="3346704"/>
          </a:xfrm>
          <a:prstGeom prst="rect">
            <a:avLst/>
          </a:prstGeom>
        </p:spPr>
      </p:pic>
    </p:spTree>
    <p:extLst>
      <p:ext uri="{BB962C8B-B14F-4D97-AF65-F5344CB8AC3E}">
        <p14:creationId xmlns:p14="http://schemas.microsoft.com/office/powerpoint/2010/main" val="234125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spcBef>
                <a:spcPct val="0"/>
              </a:spcBef>
              <a:spcAft>
                <a:spcPct val="0"/>
              </a:spcAft>
            </a:pPr>
            <a:r>
              <a:rPr lang="en-US" altLang="en-US" sz="2400" b="1" dirty="0">
                <a:solidFill>
                  <a:srgbClr val="B62554"/>
                </a:solidFill>
                <a:latin typeface="Montserrat Medium" pitchFamily="2" charset="77"/>
              </a:rPr>
              <a:t>Sweet Fragrance</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BAInce</a:t>
            </a:r>
            <a:r>
              <a:rPr lang="en-US" sz="1400" dirty="0">
                <a:effectLst/>
                <a:latin typeface="Montserrat Light" pitchFamily="2" charset="77"/>
              </a:rPr>
              <a:t>’ PP19,969</a:t>
            </a:r>
          </a:p>
          <a:p>
            <a:endParaRPr lang="en-US" sz="1400" dirty="0">
              <a:solidFill>
                <a:schemeClr val="bg2">
                  <a:lumMod val="50000"/>
                </a:schemeClr>
              </a:solidFill>
              <a:latin typeface="Montserrat Ligh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Vibrant coral and orange blossoms fully open to apricot blooms.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Fragrant flowers bloom on upright growth and strong stems.</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Wonderful accent plant for the garden and suitable for cut arrangements.</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21215">
                  <a:extLst>
                    <a:ext uri="{9D8B030D-6E8A-4147-A177-3AD203B41FA5}">
                      <a16:colId xmlns:a16="http://schemas.microsoft.com/office/drawing/2014/main" val="216244041"/>
                    </a:ext>
                  </a:extLst>
                </a:gridCol>
                <a:gridCol w="69573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2-4’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Apricot</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5-9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Full, 3-4”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pic>
        <p:nvPicPr>
          <p:cNvPr id="8" name="Picture 7" descr="A group of flowers&#10;&#10;Description automatically generated with low confidence">
            <a:extLst>
              <a:ext uri="{FF2B5EF4-FFF2-40B4-BE49-F238E27FC236}">
                <a16:creationId xmlns:a16="http://schemas.microsoft.com/office/drawing/2014/main" id="{7FAC9FE7-628F-5F60-D942-BD6ECBEC78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2125" y="-913861"/>
            <a:ext cx="5958008" cy="8934739"/>
          </a:xfrm>
          <a:prstGeom prst="rect">
            <a:avLst/>
          </a:prstGeom>
        </p:spPr>
      </p:pic>
    </p:spTree>
    <p:extLst>
      <p:ext uri="{BB962C8B-B14F-4D97-AF65-F5344CB8AC3E}">
        <p14:creationId xmlns:p14="http://schemas.microsoft.com/office/powerpoint/2010/main" val="2748545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 up of a flower&#10;&#10;Description automatically generated with medium confidence">
            <a:extLst>
              <a:ext uri="{FF2B5EF4-FFF2-40B4-BE49-F238E27FC236}">
                <a16:creationId xmlns:a16="http://schemas.microsoft.com/office/drawing/2014/main" id="{070DD5D9-E13B-8047-90F8-17C7E08F4A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9" name="Picture 8" descr="A pink rose with green leaves&#10;&#10;Description automatically generated with low confidence">
            <a:extLst>
              <a:ext uri="{FF2B5EF4-FFF2-40B4-BE49-F238E27FC236}">
                <a16:creationId xmlns:a16="http://schemas.microsoft.com/office/drawing/2014/main" id="{BA25914F-3854-805E-777C-4FEC26FA24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34656" y="1"/>
            <a:ext cx="4657344" cy="3346704"/>
          </a:xfrm>
          <a:prstGeom prst="rect">
            <a:avLst/>
          </a:prstGeom>
        </p:spPr>
      </p:pic>
      <p:pic>
        <p:nvPicPr>
          <p:cNvPr id="5" name="Picture 4" descr="A group of pink flowers&#10;&#10;Description automatically generated with medium confidence">
            <a:extLst>
              <a:ext uri="{FF2B5EF4-FFF2-40B4-BE49-F238E27FC236}">
                <a16:creationId xmlns:a16="http://schemas.microsoft.com/office/drawing/2014/main" id="{451BD46E-B42B-BC9F-D4DC-591C7CD02A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7534654" y="3511296"/>
            <a:ext cx="4657346" cy="3346704"/>
          </a:xfrm>
          <a:prstGeom prst="rect">
            <a:avLst/>
          </a:prstGeom>
        </p:spPr>
      </p:pic>
    </p:spTree>
    <p:extLst>
      <p:ext uri="{BB962C8B-B14F-4D97-AF65-F5344CB8AC3E}">
        <p14:creationId xmlns:p14="http://schemas.microsoft.com/office/powerpoint/2010/main" val="473647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5AB7-076C-B507-F559-0415AEA66EC1}"/>
              </a:ext>
            </a:extLst>
          </p:cNvPr>
          <p:cNvSpPr/>
          <p:nvPr/>
        </p:nvSpPr>
        <p:spPr>
          <a:xfrm>
            <a:off x="6222126" y="0"/>
            <a:ext cx="5969874"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16" name="Picture 15">
            <a:extLst>
              <a:ext uri="{FF2B5EF4-FFF2-40B4-BE49-F238E27FC236}">
                <a16:creationId xmlns:a16="http://schemas.microsoft.com/office/drawing/2014/main" id="{E2E3F4ED-9057-1888-A53D-C0AB14EF2A6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473687" y="117057"/>
            <a:ext cx="6348250" cy="6623884"/>
          </a:xfrm>
          <a:prstGeom prst="rect">
            <a:avLst/>
          </a:prstGeom>
        </p:spPr>
      </p:pic>
      <p:pic>
        <p:nvPicPr>
          <p:cNvPr id="3" name="Picture 2">
            <a:extLst>
              <a:ext uri="{FF2B5EF4-FFF2-40B4-BE49-F238E27FC236}">
                <a16:creationId xmlns:a16="http://schemas.microsoft.com/office/drawing/2014/main" id="{4123CE49-FC57-7F78-1497-D02177E28EF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07155" y="6270657"/>
            <a:ext cx="1201464" cy="447515"/>
          </a:xfrm>
          <a:prstGeom prst="rect">
            <a:avLst/>
          </a:prstGeom>
        </p:spPr>
      </p:pic>
      <p:sp>
        <p:nvSpPr>
          <p:cNvPr id="5" name="Rectangle 4">
            <a:extLst>
              <a:ext uri="{FF2B5EF4-FFF2-40B4-BE49-F238E27FC236}">
                <a16:creationId xmlns:a16="http://schemas.microsoft.com/office/drawing/2014/main" id="{AB49E260-90E3-D9EE-A8B9-D8C133F5993C}"/>
              </a:ext>
            </a:extLst>
          </p:cNvPr>
          <p:cNvSpPr/>
          <p:nvPr/>
        </p:nvSpPr>
        <p:spPr>
          <a:xfrm>
            <a:off x="849168" y="623671"/>
            <a:ext cx="5120708" cy="3108543"/>
          </a:xfrm>
          <a:prstGeom prst="rect">
            <a:avLst/>
          </a:prstGeom>
        </p:spPr>
        <p:txBody>
          <a:bodyPr wrap="square">
            <a:spAutoFit/>
          </a:bodyPr>
          <a:lstStyle/>
          <a:p>
            <a:pPr fontAlgn="base">
              <a:spcBef>
                <a:spcPct val="0"/>
              </a:spcBef>
              <a:spcAft>
                <a:spcPct val="0"/>
              </a:spcAft>
            </a:pPr>
            <a:r>
              <a:rPr lang="en-US" altLang="en-US" sz="2400" b="1" dirty="0">
                <a:solidFill>
                  <a:srgbClr val="B62554"/>
                </a:solidFill>
                <a:latin typeface="Montserrat Medium" pitchFamily="2" charset="77"/>
              </a:rPr>
              <a:t>Yellow Submarine</a:t>
            </a:r>
          </a:p>
          <a:p>
            <a:r>
              <a:rPr lang="en-US" sz="1400" i="1" dirty="0">
                <a:effectLst/>
                <a:latin typeface="Montserrat Light" pitchFamily="2" charset="77"/>
              </a:rPr>
              <a:t>Rosa</a:t>
            </a:r>
            <a:r>
              <a:rPr lang="en-US" sz="1400" dirty="0">
                <a:effectLst/>
                <a:latin typeface="Montserrat Light" pitchFamily="2" charset="77"/>
              </a:rPr>
              <a:t> ‘</a:t>
            </a:r>
            <a:r>
              <a:rPr lang="en-US" sz="1400" dirty="0" err="1">
                <a:effectLst/>
                <a:latin typeface="Montserrat Light" pitchFamily="2" charset="77"/>
              </a:rPr>
              <a:t>BAIine</a:t>
            </a:r>
            <a:r>
              <a:rPr lang="en-US" sz="1400" dirty="0">
                <a:effectLst/>
                <a:latin typeface="Montserrat Light" pitchFamily="2" charset="77"/>
              </a:rPr>
              <a:t>’ PP16,659</a:t>
            </a:r>
          </a:p>
          <a:p>
            <a:endParaRPr lang="en-US" sz="1400" dirty="0">
              <a:solidFill>
                <a:schemeClr val="bg2">
                  <a:lumMod val="50000"/>
                </a:schemeClr>
              </a:solidFill>
              <a:latin typeface="Montserrat Ligh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Bright lemon-yellow flowers age to soft yellow before turning white.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Grows upright and has deep green, disease resistant foliage.</a:t>
            </a:r>
          </a:p>
          <a:p>
            <a:pPr marL="285750" indent="-285750">
              <a:buFont typeface="Arial" panose="020B0604020202020204" pitchFamily="34" charset="0"/>
              <a:buChar char="•"/>
            </a:pPr>
            <a:endParaRPr lang="en-US" altLang="en-US" dirty="0">
              <a:solidFill>
                <a:schemeClr val="bg2">
                  <a:lumMod val="50000"/>
                </a:schemeClr>
              </a:solidFill>
              <a:latin typeface="Montserrat" pitchFamily="2" charset="77"/>
            </a:endParaRPr>
          </a:p>
          <a:p>
            <a:pPr marL="285750" indent="-285750">
              <a:buFont typeface="Arial" panose="020B0604020202020204" pitchFamily="34" charset="0"/>
              <a:buChar char="•"/>
            </a:pPr>
            <a:r>
              <a:rPr lang="en-US" altLang="en-US" dirty="0">
                <a:solidFill>
                  <a:schemeClr val="bg2">
                    <a:lumMod val="50000"/>
                  </a:schemeClr>
                </a:solidFill>
                <a:latin typeface="Montserrat" pitchFamily="2" charset="77"/>
              </a:rPr>
              <a:t>Excellent when planted in groups of mixed shrubs and perennials.</a:t>
            </a:r>
          </a:p>
        </p:txBody>
      </p:sp>
      <p:graphicFrame>
        <p:nvGraphicFramePr>
          <p:cNvPr id="6" name="Table 7">
            <a:extLst>
              <a:ext uri="{FF2B5EF4-FFF2-40B4-BE49-F238E27FC236}">
                <a16:creationId xmlns:a16="http://schemas.microsoft.com/office/drawing/2014/main" id="{0E644F81-EB2C-C6F6-5C2D-4CBF5AD9C938}"/>
              </a:ext>
            </a:extLst>
          </p:cNvPr>
          <p:cNvGraphicFramePr>
            <a:graphicFrameLocks noGrp="1"/>
          </p:cNvGraphicFramePr>
          <p:nvPr/>
        </p:nvGraphicFramePr>
        <p:xfrm>
          <a:off x="849168" y="4322507"/>
          <a:ext cx="3964000" cy="521539"/>
        </p:xfrm>
        <a:graphic>
          <a:graphicData uri="http://schemas.openxmlformats.org/drawingml/2006/table">
            <a:tbl>
              <a:tblPr firstRow="1" bandRow="1">
                <a:tableStyleId>{5C22544A-7EE6-4342-B048-85BDC9FD1C3A}</a:tableStyleId>
              </a:tblPr>
              <a:tblGrid>
                <a:gridCol w="711275">
                  <a:extLst>
                    <a:ext uri="{9D8B030D-6E8A-4147-A177-3AD203B41FA5}">
                      <a16:colId xmlns:a16="http://schemas.microsoft.com/office/drawing/2014/main" val="216244041"/>
                    </a:ext>
                  </a:extLst>
                </a:gridCol>
                <a:gridCol w="705679">
                  <a:extLst>
                    <a:ext uri="{9D8B030D-6E8A-4147-A177-3AD203B41FA5}">
                      <a16:colId xmlns:a16="http://schemas.microsoft.com/office/drawing/2014/main" val="3959886238"/>
                    </a:ext>
                  </a:extLst>
                </a:gridCol>
                <a:gridCol w="1222513">
                  <a:extLst>
                    <a:ext uri="{9D8B030D-6E8A-4147-A177-3AD203B41FA5}">
                      <a16:colId xmlns:a16="http://schemas.microsoft.com/office/drawing/2014/main" val="2824029396"/>
                    </a:ext>
                  </a:extLst>
                </a:gridCol>
                <a:gridCol w="1324533">
                  <a:extLst>
                    <a:ext uri="{9D8B030D-6E8A-4147-A177-3AD203B41FA5}">
                      <a16:colId xmlns:a16="http://schemas.microsoft.com/office/drawing/2014/main" val="2905675903"/>
                    </a:ext>
                  </a:extLst>
                </a:gridCol>
              </a:tblGrid>
              <a:tr h="216278">
                <a:tc>
                  <a:txBody>
                    <a:bodyPr/>
                    <a:lstStyle/>
                    <a:p>
                      <a:pPr algn="ctr"/>
                      <a:r>
                        <a:rPr lang="en-US" sz="1100" b="0" dirty="0">
                          <a:latin typeface="Montserrat" pitchFamily="2" charset="77"/>
                        </a:rPr>
                        <a:t>Height</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Width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Exposure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dirty="0">
                          <a:latin typeface="Montserrat" pitchFamily="2" charset="77"/>
                        </a:rPr>
                        <a:t>Color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algn="ctr"/>
                      <a:r>
                        <a:rPr lang="en-US" sz="1100" b="0" i="0" dirty="0">
                          <a:solidFill>
                            <a:schemeClr val="bg2">
                              <a:lumMod val="50000"/>
                            </a:schemeClr>
                          </a:solidFill>
                          <a:latin typeface="Montserrat" pitchFamily="2" charset="77"/>
                        </a:rPr>
                        <a:t>2-4’</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Full Sun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Medium Yellow</a:t>
                      </a: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graphicFrame>
        <p:nvGraphicFramePr>
          <p:cNvPr id="7" name="Table 7">
            <a:extLst>
              <a:ext uri="{FF2B5EF4-FFF2-40B4-BE49-F238E27FC236}">
                <a16:creationId xmlns:a16="http://schemas.microsoft.com/office/drawing/2014/main" id="{42E8AB2B-A4DD-20DB-95F3-9A77057D11FD}"/>
              </a:ext>
            </a:extLst>
          </p:cNvPr>
          <p:cNvGraphicFramePr>
            <a:graphicFrameLocks noGrp="1"/>
          </p:cNvGraphicFramePr>
          <p:nvPr/>
        </p:nvGraphicFramePr>
        <p:xfrm>
          <a:off x="849168" y="4966710"/>
          <a:ext cx="3963999" cy="689179"/>
        </p:xfrm>
        <a:graphic>
          <a:graphicData uri="http://schemas.openxmlformats.org/drawingml/2006/table">
            <a:tbl>
              <a:tblPr firstRow="1" bandRow="1">
                <a:tableStyleId>{5C22544A-7EE6-4342-B048-85BDC9FD1C3A}</a:tableStyleId>
              </a:tblPr>
              <a:tblGrid>
                <a:gridCol w="1287745">
                  <a:extLst>
                    <a:ext uri="{9D8B030D-6E8A-4147-A177-3AD203B41FA5}">
                      <a16:colId xmlns:a16="http://schemas.microsoft.com/office/drawing/2014/main" val="216244041"/>
                    </a:ext>
                  </a:extLst>
                </a:gridCol>
                <a:gridCol w="1013791">
                  <a:extLst>
                    <a:ext uri="{9D8B030D-6E8A-4147-A177-3AD203B41FA5}">
                      <a16:colId xmlns:a16="http://schemas.microsoft.com/office/drawing/2014/main" val="3959886238"/>
                    </a:ext>
                  </a:extLst>
                </a:gridCol>
                <a:gridCol w="1662463">
                  <a:extLst>
                    <a:ext uri="{9D8B030D-6E8A-4147-A177-3AD203B41FA5}">
                      <a16:colId xmlns:a16="http://schemas.microsoft.com/office/drawing/2014/main" val="644713495"/>
                    </a:ext>
                  </a:extLst>
                </a:gridCol>
              </a:tblGrid>
              <a:tr h="216278">
                <a:tc>
                  <a:txBody>
                    <a:bodyPr/>
                    <a:lstStyle/>
                    <a:p>
                      <a:pPr algn="ctr"/>
                      <a:r>
                        <a:rPr lang="en-US" sz="1100" b="0" i="0" kern="1200" dirty="0">
                          <a:solidFill>
                            <a:schemeClr val="lt1"/>
                          </a:solidFill>
                          <a:latin typeface="Montserrat" pitchFamily="2" charset="77"/>
                          <a:ea typeface="+mn-ea"/>
                          <a:cs typeface="+mn-cs"/>
                        </a:rPr>
                        <a:t>USDA Hardiness </a:t>
                      </a:r>
                      <a:r>
                        <a:rPr lang="en-US" sz="1100" b="0" dirty="0">
                          <a:latin typeface="Montserrat" pitchFamily="2" charset="77"/>
                        </a:rPr>
                        <a:t>Zone</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AHS Heat Zone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tc>
                  <a:txBody>
                    <a:bodyPr/>
                    <a:lstStyle/>
                    <a:p>
                      <a:pPr algn="ctr"/>
                      <a:r>
                        <a:rPr lang="en-US" sz="1100" b="0" i="0" kern="1200" dirty="0">
                          <a:solidFill>
                            <a:schemeClr val="lt1"/>
                          </a:solidFill>
                          <a:latin typeface="Montserrat" pitchFamily="2" charset="77"/>
                          <a:ea typeface="+mn-ea"/>
                          <a:cs typeface="+mn-cs"/>
                        </a:rPr>
                        <a:t>Flower Form and Size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2554"/>
                    </a:solidFill>
                  </a:tcPr>
                </a:tc>
                <a:extLst>
                  <a:ext uri="{0D108BD9-81ED-4DB2-BD59-A6C34878D82A}">
                    <a16:rowId xmlns:a16="http://schemas.microsoft.com/office/drawing/2014/main" val="2036321757"/>
                  </a:ext>
                </a:extLst>
              </a:tr>
              <a:tr h="262459">
                <a:tc>
                  <a:txBody>
                    <a:bodyPr/>
                    <a:lstStyle/>
                    <a:p>
                      <a:pPr marL="0" algn="ctr" defTabSz="914400" rtl="0" eaLnBrk="1" latinLnBrk="0" hangingPunct="1"/>
                      <a:r>
                        <a:rPr lang="en-US" sz="1100" b="0" i="0" kern="1200" dirty="0">
                          <a:solidFill>
                            <a:schemeClr val="bg2">
                              <a:lumMod val="50000"/>
                            </a:schemeClr>
                          </a:solidFill>
                          <a:latin typeface="Montserrat" pitchFamily="2" charset="77"/>
                          <a:ea typeface="+mn-ea"/>
                          <a:cs typeface="+mn-cs"/>
                        </a:rPr>
                        <a:t>5-9</a:t>
                      </a: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100" b="0" i="0" kern="1200" dirty="0">
                          <a:solidFill>
                            <a:schemeClr val="bg2">
                              <a:lumMod val="50000"/>
                            </a:schemeClr>
                          </a:solidFill>
                          <a:latin typeface="Montserrat" pitchFamily="2" charset="77"/>
                          <a:ea typeface="+mn-ea"/>
                          <a:cs typeface="+mn-cs"/>
                        </a:rPr>
                        <a:t>Full, 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43716327"/>
                  </a:ext>
                </a:extLst>
              </a:tr>
            </a:tbl>
          </a:graphicData>
        </a:graphic>
      </p:graphicFrame>
    </p:spTree>
    <p:extLst>
      <p:ext uri="{BB962C8B-B14F-4D97-AF65-F5344CB8AC3E}">
        <p14:creationId xmlns:p14="http://schemas.microsoft.com/office/powerpoint/2010/main" val="4137852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yellow roses&#10;&#10;Description automatically generated with low confidence">
            <a:extLst>
              <a:ext uri="{FF2B5EF4-FFF2-40B4-BE49-F238E27FC236}">
                <a16:creationId xmlns:a16="http://schemas.microsoft.com/office/drawing/2014/main" id="{68EF264E-DC15-1081-C033-CB86CDF33E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 y="10"/>
            <a:ext cx="7370057" cy="6857990"/>
          </a:xfrm>
          <a:prstGeom prst="rect">
            <a:avLst/>
          </a:prstGeom>
        </p:spPr>
      </p:pic>
      <p:pic>
        <p:nvPicPr>
          <p:cNvPr id="7" name="Picture 6" descr="A pot of yellow flowers&#10;&#10;Description automatically generated with medium confidence">
            <a:extLst>
              <a:ext uri="{FF2B5EF4-FFF2-40B4-BE49-F238E27FC236}">
                <a16:creationId xmlns:a16="http://schemas.microsoft.com/office/drawing/2014/main" id="{B9939CA5-EB10-93CB-DE4C-8246E4E5C7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534656" y="1"/>
            <a:ext cx="4657344" cy="3346704"/>
          </a:xfrm>
          <a:prstGeom prst="rect">
            <a:avLst/>
          </a:prstGeom>
        </p:spPr>
      </p:pic>
      <p:pic>
        <p:nvPicPr>
          <p:cNvPr id="9" name="Picture 8" descr="A close up of a yellow flower&#10;&#10;Description automatically generated">
            <a:extLst>
              <a:ext uri="{FF2B5EF4-FFF2-40B4-BE49-F238E27FC236}">
                <a16:creationId xmlns:a16="http://schemas.microsoft.com/office/drawing/2014/main" id="{01020672-02E4-5798-F128-C1984334A3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34654" y="3511296"/>
            <a:ext cx="4657346" cy="3346704"/>
          </a:xfrm>
          <a:prstGeom prst="rect">
            <a:avLst/>
          </a:prstGeom>
        </p:spPr>
      </p:pic>
    </p:spTree>
    <p:extLst>
      <p:ext uri="{BB962C8B-B14F-4D97-AF65-F5344CB8AC3E}">
        <p14:creationId xmlns:p14="http://schemas.microsoft.com/office/powerpoint/2010/main" val="949452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5DEEC-7A8C-F5D1-CCFB-967BA584F752}"/>
              </a:ext>
            </a:extLst>
          </p:cNvPr>
          <p:cNvSpPr/>
          <p:nvPr/>
        </p:nvSpPr>
        <p:spPr>
          <a:xfrm>
            <a:off x="0" y="0"/>
            <a:ext cx="12192000" cy="6858000"/>
          </a:xfrm>
          <a:prstGeom prst="rect">
            <a:avLst/>
          </a:prstGeom>
          <a:solidFill>
            <a:srgbClr val="B62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8" name="Picture 7" descr="A bouquet of pink flowers&#10;&#10;Description automatically generated with medium confidence">
            <a:extLst>
              <a:ext uri="{FF2B5EF4-FFF2-40B4-BE49-F238E27FC236}">
                <a16:creationId xmlns:a16="http://schemas.microsoft.com/office/drawing/2014/main" id="{39DD264F-2C0F-2D36-A828-69D522F9AB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2450" y="3751588"/>
            <a:ext cx="7772400" cy="5185623"/>
          </a:xfrm>
          <a:prstGeom prst="rect">
            <a:avLst/>
          </a:prstGeom>
        </p:spPr>
      </p:pic>
      <p:pic>
        <p:nvPicPr>
          <p:cNvPr id="14" name="Picture 13" descr="A bouquet of red flowers&#10;&#10;Description automatically generated with medium confidence">
            <a:extLst>
              <a:ext uri="{FF2B5EF4-FFF2-40B4-BE49-F238E27FC236}">
                <a16:creationId xmlns:a16="http://schemas.microsoft.com/office/drawing/2014/main" id="{1DA57A56-F1BB-CFDD-D3A7-9E92EC4068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8832" y="4256516"/>
            <a:ext cx="4758496" cy="4626664"/>
          </a:xfrm>
          <a:prstGeom prst="rect">
            <a:avLst/>
          </a:prstGeom>
        </p:spPr>
      </p:pic>
      <p:pic>
        <p:nvPicPr>
          <p:cNvPr id="16" name="Picture 15" descr="A bouquet of pink flowers&#10;&#10;Description automatically generated with medium confidence">
            <a:extLst>
              <a:ext uri="{FF2B5EF4-FFF2-40B4-BE49-F238E27FC236}">
                <a16:creationId xmlns:a16="http://schemas.microsoft.com/office/drawing/2014/main" id="{A3D2178E-0681-8216-746C-380A2433A9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1597" y="4532820"/>
            <a:ext cx="4519256" cy="4350360"/>
          </a:xfrm>
          <a:prstGeom prst="rect">
            <a:avLst/>
          </a:prstGeom>
        </p:spPr>
      </p:pic>
      <p:pic>
        <p:nvPicPr>
          <p:cNvPr id="10" name="Picture 9" descr="A bouquet of white flowers&#10;&#10;Description automatically generated with medium confidence">
            <a:extLst>
              <a:ext uri="{FF2B5EF4-FFF2-40B4-BE49-F238E27FC236}">
                <a16:creationId xmlns:a16="http://schemas.microsoft.com/office/drawing/2014/main" id="{810F4A7D-3725-A639-3FBC-D58E864D6E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92034" y="4418400"/>
            <a:ext cx="4602594" cy="4879200"/>
          </a:xfrm>
          <a:prstGeom prst="rect">
            <a:avLst/>
          </a:prstGeom>
        </p:spPr>
      </p:pic>
      <p:pic>
        <p:nvPicPr>
          <p:cNvPr id="12" name="Picture 11" descr="A bouquet of yellow roses&#10;&#10;Description automatically generated with medium confidence">
            <a:extLst>
              <a:ext uri="{FF2B5EF4-FFF2-40B4-BE49-F238E27FC236}">
                <a16:creationId xmlns:a16="http://schemas.microsoft.com/office/drawing/2014/main" id="{6B624059-04CB-451E-5E0D-1F904E78F8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51507" y="4418400"/>
            <a:ext cx="5250638" cy="5228941"/>
          </a:xfrm>
          <a:prstGeom prst="rect">
            <a:avLst/>
          </a:prstGeom>
        </p:spPr>
      </p:pic>
      <p:grpSp>
        <p:nvGrpSpPr>
          <p:cNvPr id="7" name="Group 6">
            <a:extLst>
              <a:ext uri="{FF2B5EF4-FFF2-40B4-BE49-F238E27FC236}">
                <a16:creationId xmlns:a16="http://schemas.microsoft.com/office/drawing/2014/main" id="{57579CA2-CFF2-24E2-0381-C650B7736533}"/>
              </a:ext>
            </a:extLst>
          </p:cNvPr>
          <p:cNvGrpSpPr/>
          <p:nvPr/>
        </p:nvGrpSpPr>
        <p:grpSpPr>
          <a:xfrm>
            <a:off x="2883019" y="2100943"/>
            <a:ext cx="7443738" cy="1322701"/>
            <a:chOff x="2036314" y="2177305"/>
            <a:chExt cx="7443738" cy="1322701"/>
          </a:xfrm>
        </p:grpSpPr>
        <p:pic>
          <p:nvPicPr>
            <p:cNvPr id="6" name="Picture 5" descr="A picture containing logo&#10;&#10;Description automatically generated">
              <a:extLst>
                <a:ext uri="{FF2B5EF4-FFF2-40B4-BE49-F238E27FC236}">
                  <a16:creationId xmlns:a16="http://schemas.microsoft.com/office/drawing/2014/main" id="{79D8567F-0322-E2AB-2337-FADA2ECAFE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6314" y="2231336"/>
              <a:ext cx="2830386" cy="1268670"/>
            </a:xfrm>
            <a:prstGeom prst="rect">
              <a:avLst/>
            </a:prstGeom>
          </p:spPr>
        </p:pic>
        <p:cxnSp>
          <p:nvCxnSpPr>
            <p:cNvPr id="3" name="Straight Connector 2">
              <a:extLst>
                <a:ext uri="{FF2B5EF4-FFF2-40B4-BE49-F238E27FC236}">
                  <a16:creationId xmlns:a16="http://schemas.microsoft.com/office/drawing/2014/main" id="{97F5BDEF-8AA6-9711-54E5-BD0502952E2A}"/>
                </a:ext>
              </a:extLst>
            </p:cNvPr>
            <p:cNvCxnSpPr/>
            <p:nvPr/>
          </p:nvCxnSpPr>
          <p:spPr>
            <a:xfrm>
              <a:off x="5198164" y="2177305"/>
              <a:ext cx="0" cy="13150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899221-D487-422B-9BF5-144FD33CEF17}"/>
                </a:ext>
              </a:extLst>
            </p:cNvPr>
            <p:cNvSpPr txBox="1"/>
            <p:nvPr/>
          </p:nvSpPr>
          <p:spPr>
            <a:xfrm>
              <a:off x="5370605" y="2497376"/>
              <a:ext cx="4109447" cy="707886"/>
            </a:xfrm>
            <a:prstGeom prst="rect">
              <a:avLst/>
            </a:prstGeom>
            <a:noFill/>
          </p:spPr>
          <p:txBody>
            <a:bodyPr wrap="square" rtlCol="0">
              <a:spAutoFit/>
            </a:bodyPr>
            <a:lstStyle/>
            <a:p>
              <a:r>
                <a:rPr lang="en-US" sz="4000" b="1" dirty="0">
                  <a:solidFill>
                    <a:schemeClr val="bg1"/>
                  </a:solidFill>
                  <a:latin typeface="Montserrat" pitchFamily="2" charset="77"/>
                </a:rPr>
                <a:t>THANK YOU!</a:t>
              </a:r>
            </a:p>
          </p:txBody>
        </p:sp>
      </p:grpSp>
    </p:spTree>
    <p:extLst>
      <p:ext uri="{BB962C8B-B14F-4D97-AF65-F5344CB8AC3E}">
        <p14:creationId xmlns:p14="http://schemas.microsoft.com/office/powerpoint/2010/main" val="2426113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C622C40-7834-0C66-370E-7F1543A389F3}"/>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id="{64EF34AE-4331-BC0B-2468-A5FA9D9CA01A}"/>
              </a:ext>
            </a:extLst>
          </p:cNvPr>
          <p:cNvSpPr>
            <a:spLocks noGrp="1"/>
          </p:cNvSpPr>
          <p:nvPr>
            <p:ph type="body" sz="quarter" idx="11"/>
          </p:nvPr>
        </p:nvSpPr>
        <p:spPr>
          <a:xfrm>
            <a:off x="838199" y="762322"/>
            <a:ext cx="10274449" cy="895758"/>
          </a:xfrm>
        </p:spPr>
        <p:txBody>
          <a:bodyPr>
            <a:normAutofit/>
          </a:bodyPr>
          <a:lstStyle/>
          <a:p>
            <a:pPr>
              <a:lnSpc>
                <a:spcPct val="100000"/>
              </a:lnSpc>
            </a:pPr>
            <a:r>
              <a:rPr lang="en-US" sz="2000" dirty="0">
                <a:solidFill>
                  <a:schemeClr val="bg2">
                    <a:lumMod val="50000"/>
                  </a:schemeClr>
                </a:solidFill>
              </a:rPr>
              <a:t>More evaluators! Even I went out twice a year. June was the most important trip of the year for rose evaluation and selection. </a:t>
            </a:r>
          </a:p>
        </p:txBody>
      </p:sp>
      <p:pic>
        <p:nvPicPr>
          <p:cNvPr id="2" name="Picture 1" descr="A group of people in a greenhouse&#10;&#10;Description automatically generated">
            <a:extLst>
              <a:ext uri="{FF2B5EF4-FFF2-40B4-BE49-F238E27FC236}">
                <a16:creationId xmlns:a16="http://schemas.microsoft.com/office/drawing/2014/main" id="{36200BFE-4119-9CB9-64B7-C18E3623F75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8199" y="1791731"/>
            <a:ext cx="5080686" cy="4303948"/>
          </a:xfrm>
          <a:prstGeom prst="rect">
            <a:avLst/>
          </a:prstGeom>
        </p:spPr>
      </p:pic>
      <p:pic>
        <p:nvPicPr>
          <p:cNvPr id="14" name="Content Placeholder 4" descr="A person in a greenhouse&#10;&#10;Description automatically generated">
            <a:extLst>
              <a:ext uri="{FF2B5EF4-FFF2-40B4-BE49-F238E27FC236}">
                <a16:creationId xmlns:a16="http://schemas.microsoft.com/office/drawing/2014/main" id="{37960EAA-C2C9-75AA-D451-B6DB1CB12BE9}"/>
              </a:ext>
            </a:extLst>
          </p:cNvPr>
          <p:cNvPicPr>
            <a:picLocks noGrp="1" noChangeAspect="1"/>
          </p:cNvPicPr>
          <p:nvPr>
            <p:ph idx="10"/>
          </p:nvPr>
        </p:nvPicPr>
        <p:blipFill>
          <a:blip r:embed="rId3" cstate="email">
            <a:extLst>
              <a:ext uri="{28A0092B-C50C-407E-A947-70E740481C1C}">
                <a14:useLocalDpi xmlns:a14="http://schemas.microsoft.com/office/drawing/2010/main"/>
              </a:ext>
            </a:extLst>
          </a:blip>
          <a:srcRect/>
          <a:stretch/>
        </p:blipFill>
        <p:spPr>
          <a:xfrm>
            <a:off x="6298421" y="1792288"/>
            <a:ext cx="5059333" cy="4275137"/>
          </a:xfrm>
        </p:spPr>
      </p:pic>
    </p:spTree>
    <p:extLst>
      <p:ext uri="{BB962C8B-B14F-4D97-AF65-F5344CB8AC3E}">
        <p14:creationId xmlns:p14="http://schemas.microsoft.com/office/powerpoint/2010/main" val="3999744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Close-up of a yellow rose&#10;&#10;Description automatically generated">
            <a:extLst>
              <a:ext uri="{FF2B5EF4-FFF2-40B4-BE49-F238E27FC236}">
                <a16:creationId xmlns:a16="http://schemas.microsoft.com/office/drawing/2014/main" id="{9E5BAF16-53DA-B780-A461-7B2E070F46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73425"/>
            <a:ext cx="12192000" cy="8367768"/>
          </a:xfrm>
          <a:prstGeom prst="rect">
            <a:avLst/>
          </a:prstGeom>
        </p:spPr>
      </p:pic>
      <p:sp>
        <p:nvSpPr>
          <p:cNvPr id="7" name="Rectangle 6">
            <a:extLst>
              <a:ext uri="{FF2B5EF4-FFF2-40B4-BE49-F238E27FC236}">
                <a16:creationId xmlns:a16="http://schemas.microsoft.com/office/drawing/2014/main" id="{07F3A55B-D9FC-DF68-7D7A-684481306A1E}"/>
              </a:ext>
            </a:extLst>
          </p:cNvPr>
          <p:cNvSpPr/>
          <p:nvPr/>
        </p:nvSpPr>
        <p:spPr>
          <a:xfrm>
            <a:off x="639418" y="477078"/>
            <a:ext cx="5456582" cy="1023061"/>
          </a:xfrm>
          <a:prstGeom prst="rect">
            <a:avLst/>
          </a:prstGeom>
          <a:solidFill>
            <a:srgbClr val="AF24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3BBA8F-BF08-C362-CA1C-4940913E19A1}"/>
              </a:ext>
            </a:extLst>
          </p:cNvPr>
          <p:cNvSpPr>
            <a:spLocks noGrp="1"/>
          </p:cNvSpPr>
          <p:nvPr>
            <p:ph idx="1"/>
          </p:nvPr>
        </p:nvSpPr>
        <p:spPr>
          <a:xfrm>
            <a:off x="773596" y="601652"/>
            <a:ext cx="5188226" cy="1023060"/>
          </a:xfrm>
        </p:spPr>
        <p:txBody>
          <a:bodyPr>
            <a:normAutofit/>
          </a:bodyPr>
          <a:lstStyle/>
          <a:p>
            <a:pPr marL="0" indent="0">
              <a:lnSpc>
                <a:spcPct val="100000"/>
              </a:lnSpc>
              <a:buNone/>
            </a:pPr>
            <a:r>
              <a:rPr lang="en-US" sz="2200" dirty="0">
                <a:solidFill>
                  <a:schemeClr val="bg1"/>
                </a:solidFill>
              </a:rPr>
              <a:t>In 2002, Ping and Jerry’s rose     Love &amp; Peace won the AARS award!</a:t>
            </a:r>
            <a:endParaRPr lang="en-US" sz="2000" dirty="0">
              <a:solidFill>
                <a:schemeClr val="bg1"/>
              </a:solidFill>
            </a:endParaRPr>
          </a:p>
        </p:txBody>
      </p:sp>
    </p:spTree>
    <p:extLst>
      <p:ext uri="{BB962C8B-B14F-4D97-AF65-F5344CB8AC3E}">
        <p14:creationId xmlns:p14="http://schemas.microsoft.com/office/powerpoint/2010/main" val="106202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164C-31F9-C70B-8E57-09A55CFDF717}"/>
              </a:ext>
            </a:extLst>
          </p:cNvPr>
          <p:cNvSpPr>
            <a:spLocks noGrp="1"/>
          </p:cNvSpPr>
          <p:nvPr>
            <p:ph type="title"/>
          </p:nvPr>
        </p:nvSpPr>
        <p:spPr>
          <a:xfrm>
            <a:off x="838200" y="902281"/>
            <a:ext cx="10515600" cy="648129"/>
          </a:xfrm>
        </p:spPr>
        <p:txBody>
          <a:bodyPr>
            <a:normAutofit/>
          </a:bodyPr>
          <a:lstStyle/>
          <a:p>
            <a:r>
              <a:rPr lang="en-US" sz="3000" b="1" dirty="0">
                <a:solidFill>
                  <a:srgbClr val="B62655"/>
                </a:solidFill>
                <a:latin typeface="Montserrat" pitchFamily="2" charset="77"/>
              </a:rPr>
              <a:t>Roses at Bailey Nurseries . . . </a:t>
            </a:r>
          </a:p>
        </p:txBody>
      </p:sp>
      <p:sp>
        <p:nvSpPr>
          <p:cNvPr id="3" name="Content Placeholder 2">
            <a:extLst>
              <a:ext uri="{FF2B5EF4-FFF2-40B4-BE49-F238E27FC236}">
                <a16:creationId xmlns:a16="http://schemas.microsoft.com/office/drawing/2014/main" id="{EDB8B4B0-5B81-22C6-8AB8-D2F5AEBF1A76}"/>
              </a:ext>
            </a:extLst>
          </p:cNvPr>
          <p:cNvSpPr>
            <a:spLocks noGrp="1"/>
          </p:cNvSpPr>
          <p:nvPr>
            <p:ph idx="1"/>
          </p:nvPr>
        </p:nvSpPr>
        <p:spPr>
          <a:xfrm>
            <a:off x="838199" y="1791731"/>
            <a:ext cx="8585499" cy="4275438"/>
          </a:xfrm>
        </p:spPr>
        <p:txBody>
          <a:bodyPr>
            <a:normAutofit/>
          </a:bodyPr>
          <a:lstStyle/>
          <a:p>
            <a:pPr>
              <a:lnSpc>
                <a:spcPct val="100000"/>
              </a:lnSpc>
            </a:pPr>
            <a:r>
              <a:rPr lang="en-US" sz="2000" dirty="0">
                <a:solidFill>
                  <a:schemeClr val="bg2">
                    <a:lumMod val="50000"/>
                  </a:schemeClr>
                </a:solidFill>
              </a:rPr>
              <a:t>In the ‘90’s Bailey grew an extensive list of roses, both bareroot and container as well as a ‘bud and bloom’ program (forced for Mother’s Day sales).</a:t>
            </a:r>
          </a:p>
          <a:p>
            <a:pPr>
              <a:lnSpc>
                <a:spcPct val="100000"/>
              </a:lnSpc>
            </a:pPr>
            <a:r>
              <a:rPr lang="en-US" sz="2000" dirty="0">
                <a:solidFill>
                  <a:schemeClr val="bg2">
                    <a:lumMod val="50000"/>
                  </a:schemeClr>
                </a:solidFill>
              </a:rPr>
              <a:t>This included Austin, Buck, Explorer, Parkland, rugosa, garden roses (hybrid teas, grandiflora and floribunda)</a:t>
            </a:r>
          </a:p>
          <a:p>
            <a:pPr>
              <a:lnSpc>
                <a:spcPct val="100000"/>
              </a:lnSpc>
            </a:pPr>
            <a:r>
              <a:rPr lang="en-US" sz="2000" dirty="0">
                <a:solidFill>
                  <a:schemeClr val="bg2">
                    <a:lumMod val="50000"/>
                  </a:schemeClr>
                </a:solidFill>
              </a:rPr>
              <a:t>Easy Elegance was launched in 2003.  The first rose catalog published for the year included only Macy’s Pride and My Hero.  The variety list grew substantially that year and a second catalog was published introducing many more EE varieties</a:t>
            </a:r>
          </a:p>
        </p:txBody>
      </p:sp>
    </p:spTree>
    <p:extLst>
      <p:ext uri="{BB962C8B-B14F-4D97-AF65-F5344CB8AC3E}">
        <p14:creationId xmlns:p14="http://schemas.microsoft.com/office/powerpoint/2010/main" val="1556045885"/>
      </p:ext>
    </p:extLst>
  </p:cSld>
  <p:clrMapOvr>
    <a:masterClrMapping/>
  </p:clrMapOvr>
</p:sld>
</file>

<file path=ppt/theme/theme1.xml><?xml version="1.0" encoding="utf-8"?>
<a:theme xmlns:a="http://schemas.openxmlformats.org/drawingml/2006/main" name="Bail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D5FB9FD-A690-A347-A6EA-52337493E7E9}" vid="{81D833A8-DFA8-6949-A5BE-221B3F3D816A}"/>
    </a:ext>
  </a:extLst>
</a:theme>
</file>

<file path=ppt/theme/theme2.xml><?xml version="1.0" encoding="utf-8"?>
<a:theme xmlns:a="http://schemas.openxmlformats.org/drawingml/2006/main" name="Endless Summ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D5FB9FD-A690-A347-A6EA-52337493E7E9}" vid="{931D21B7-FEAE-D94C-9ACB-702D67DA59D7}"/>
    </a:ext>
  </a:extLst>
</a:theme>
</file>

<file path=ppt/theme/theme3.xml><?xml version="1.0" encoding="utf-8"?>
<a:theme xmlns:a="http://schemas.openxmlformats.org/drawingml/2006/main" name="First Editi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D5FB9FD-A690-A347-A6EA-52337493E7E9}" vid="{3D22D961-0F7F-8C47-A7D0-424063C2F00B}"/>
    </a:ext>
  </a:extLst>
</a:theme>
</file>

<file path=ppt/theme/theme4.xml><?xml version="1.0" encoding="utf-8"?>
<a:theme xmlns:a="http://schemas.openxmlformats.org/drawingml/2006/main" name="Easy Eleganc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D5FB9FD-A690-A347-A6EA-52337493E7E9}" vid="{FA00402E-BDBA-9645-B0A3-FBB992A040E2}"/>
    </a:ext>
  </a:extLst>
</a:theme>
</file>

<file path=docProps/app.xml><?xml version="1.0" encoding="utf-8"?>
<Properties xmlns="http://schemas.openxmlformats.org/officeDocument/2006/extended-properties" xmlns:vt="http://schemas.openxmlformats.org/officeDocument/2006/docPropsVTypes">
  <Template>Bailey Slides</Template>
  <TotalTime>73</TotalTime>
  <Words>2302</Words>
  <Application>Microsoft Office PowerPoint</Application>
  <PresentationFormat>Widescreen</PresentationFormat>
  <Paragraphs>467</Paragraphs>
  <Slides>65</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65</vt:i4>
      </vt:variant>
    </vt:vector>
  </HeadingPairs>
  <TitlesOfParts>
    <vt:vector size="73" baseType="lpstr">
      <vt:lpstr>Arial</vt:lpstr>
      <vt:lpstr>Montserrat</vt:lpstr>
      <vt:lpstr>Montserrat Light</vt:lpstr>
      <vt:lpstr>Montserrat Medium</vt:lpstr>
      <vt:lpstr>Bailey Slides</vt:lpstr>
      <vt:lpstr>Endless Summer Slides</vt:lpstr>
      <vt:lpstr>First Edition Slides</vt:lpstr>
      <vt:lpstr>Easy Elegance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Roses at Bailey Nurseries . . . </vt:lpstr>
      <vt:lpstr>PowerPoint Presentation</vt:lpstr>
      <vt:lpstr>PowerPoint Presentation</vt:lpstr>
      <vt:lpstr>Easy Elegance® launch at Bailey Nursery . . . . </vt:lpstr>
      <vt:lpstr>Original Easy Elegance® introductions, within their series . . . </vt:lpstr>
      <vt:lpstr>2006 additions to the line . . . . </vt:lpstr>
      <vt:lpstr>PowerPoint Presentation</vt:lpstr>
      <vt:lpstr>Left: Centennial  Right: DayDream  </vt:lpstr>
      <vt:lpstr>Left: Fiesta  Right: Firecracker  </vt:lpstr>
      <vt:lpstr>Left: GoldenEye  Right: GreatWall  </vt:lpstr>
      <vt:lpstr>Left: Hot Wonder Right: Island Dancer  </vt:lpstr>
      <vt:lpstr>Left: Last Tango Right: My Hero</vt:lpstr>
      <vt:lpstr>Left: Orange Impressionist Right: Right Gnome</vt:lpstr>
      <vt:lpstr>Left: Salmon Impressionist Right: Sierra Skye</vt:lpstr>
      <vt:lpstr>Tahitian Moon</vt:lpstr>
      <vt:lpstr>In 2005, DayDream rose won the AARS award!</vt:lpstr>
      <vt:lpstr>Lessons learned . . . </vt:lpstr>
      <vt:lpstr>PowerPoint Presentation</vt:lpstr>
      <vt:lpstr>Breeding</vt:lpstr>
      <vt:lpstr>TOP 10 EASY ELEGANCE® ROSES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Banaszewski</dc:creator>
  <cp:lastModifiedBy>Debbie Lonnee</cp:lastModifiedBy>
  <cp:revision>9</cp:revision>
  <dcterms:created xsi:type="dcterms:W3CDTF">2024-09-05T15:57:25Z</dcterms:created>
  <dcterms:modified xsi:type="dcterms:W3CDTF">2024-10-03T16:00:33Z</dcterms:modified>
</cp:coreProperties>
</file>